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85" r:id="rId7"/>
    <p:sldId id="278" r:id="rId8"/>
    <p:sldId id="279" r:id="rId9"/>
    <p:sldId id="280" r:id="rId10"/>
    <p:sldId id="296" r:id="rId11"/>
    <p:sldId id="297" r:id="rId12"/>
    <p:sldId id="294" r:id="rId13"/>
    <p:sldId id="295" r:id="rId14"/>
    <p:sldId id="306" r:id="rId15"/>
    <p:sldId id="298" r:id="rId16"/>
    <p:sldId id="299" r:id="rId17"/>
    <p:sldId id="300" r:id="rId18"/>
    <p:sldId id="301" r:id="rId19"/>
    <p:sldId id="302" r:id="rId20"/>
    <p:sldId id="303" r:id="rId21"/>
    <p:sldId id="304" r:id="rId22"/>
    <p:sldId id="305" r:id="rId23"/>
    <p:sldId id="307" r:id="rId24"/>
    <p:sldId id="308" r:id="rId25"/>
    <p:sldId id="257" r:id="rId26"/>
    <p:sldId id="309" r:id="rId27"/>
    <p:sldId id="310" r:id="rId28"/>
    <p:sldId id="311" r:id="rId29"/>
    <p:sldId id="312" r:id="rId30"/>
    <p:sldId id="273" r:id="rId31"/>
    <p:sldId id="263" r:id="rId32"/>
    <p:sldId id="264" r:id="rId33"/>
    <p:sldId id="320" r:id="rId34"/>
    <p:sldId id="321" r:id="rId35"/>
    <p:sldId id="322" r:id="rId36"/>
    <p:sldId id="323" r:id="rId37"/>
    <p:sldId id="269" r:id="rId38"/>
    <p:sldId id="270" r:id="rId39"/>
    <p:sldId id="271" r:id="rId40"/>
    <p:sldId id="272"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Par437"/><Relationship Id="rId13" Type="http://schemas.openxmlformats.org/officeDocument/2006/relationships/hyperlink" Target="#Par468"/><Relationship Id="rId18" Type="http://schemas.openxmlformats.org/officeDocument/2006/relationships/hyperlink" Target="#Par481"/><Relationship Id="rId3" Type="http://schemas.openxmlformats.org/officeDocument/2006/relationships/hyperlink" Target="#Par73"/><Relationship Id="rId21" Type="http://schemas.openxmlformats.org/officeDocument/2006/relationships/hyperlink" Target="#Par809"/><Relationship Id="rId7" Type="http://schemas.openxmlformats.org/officeDocument/2006/relationships/hyperlink" Target="#Par425"/><Relationship Id="rId12" Type="http://schemas.openxmlformats.org/officeDocument/2006/relationships/hyperlink" Target="#Par458"/><Relationship Id="rId17" Type="http://schemas.openxmlformats.org/officeDocument/2006/relationships/hyperlink" Target="#Par481"/><Relationship Id="rId25" Type="http://schemas.openxmlformats.org/officeDocument/2006/relationships/hyperlink" Target="#Par836"/><Relationship Id="rId2" Type="http://schemas.openxmlformats.org/officeDocument/2006/relationships/hyperlink" Target="#Par61"/><Relationship Id="rId16" Type="http://schemas.openxmlformats.org/officeDocument/2006/relationships/hyperlink" Target="#Par481"/><Relationship Id="rId20" Type="http://schemas.openxmlformats.org/officeDocument/2006/relationships/hyperlink" Target="#Par809"/><Relationship Id="rId1" Type="http://schemas.openxmlformats.org/officeDocument/2006/relationships/slideLayout" Target="../slideLayouts/slideLayout2.xml"/><Relationship Id="rId6" Type="http://schemas.openxmlformats.org/officeDocument/2006/relationships/hyperlink" Target="#Par414"/><Relationship Id="rId11" Type="http://schemas.openxmlformats.org/officeDocument/2006/relationships/hyperlink" Target="#Par448"/><Relationship Id="rId24" Type="http://schemas.openxmlformats.org/officeDocument/2006/relationships/hyperlink" Target="#Par827"/><Relationship Id="rId5" Type="http://schemas.openxmlformats.org/officeDocument/2006/relationships/hyperlink" Target="#Par402"/><Relationship Id="rId15" Type="http://schemas.openxmlformats.org/officeDocument/2006/relationships/hyperlink" Target="#Par468"/><Relationship Id="rId23" Type="http://schemas.openxmlformats.org/officeDocument/2006/relationships/hyperlink" Target="#Par818"/><Relationship Id="rId10" Type="http://schemas.openxmlformats.org/officeDocument/2006/relationships/hyperlink" Target="#Par437"/><Relationship Id="rId19" Type="http://schemas.openxmlformats.org/officeDocument/2006/relationships/hyperlink" Target="#Par798"/><Relationship Id="rId4" Type="http://schemas.openxmlformats.org/officeDocument/2006/relationships/hyperlink" Target="#Par388"/><Relationship Id="rId9" Type="http://schemas.openxmlformats.org/officeDocument/2006/relationships/hyperlink" Target="#Par437"/><Relationship Id="rId14" Type="http://schemas.openxmlformats.org/officeDocument/2006/relationships/hyperlink" Target="#Par468"/><Relationship Id="rId22" Type="http://schemas.openxmlformats.org/officeDocument/2006/relationships/hyperlink" Target="#Par809"/></Relationships>
</file>

<file path=ppt/slides/_rels/slide35.xml.rels><?xml version="1.0" encoding="UTF-8" standalone="yes"?>
<Relationships xmlns="http://schemas.openxmlformats.org/package/2006/relationships"><Relationship Id="rId8" Type="http://schemas.openxmlformats.org/officeDocument/2006/relationships/hyperlink" Target="#Par6587"/><Relationship Id="rId13" Type="http://schemas.openxmlformats.org/officeDocument/2006/relationships/hyperlink" Target="#Par6892"/><Relationship Id="rId18" Type="http://schemas.openxmlformats.org/officeDocument/2006/relationships/hyperlink" Target="#Par6922"/><Relationship Id="rId3" Type="http://schemas.openxmlformats.org/officeDocument/2006/relationships/hyperlink" Target="#Par5123"/><Relationship Id="rId7" Type="http://schemas.openxmlformats.org/officeDocument/2006/relationships/hyperlink" Target="#Par6576"/><Relationship Id="rId12" Type="http://schemas.openxmlformats.org/officeDocument/2006/relationships/hyperlink" Target="#Par6873"/><Relationship Id="rId17" Type="http://schemas.openxmlformats.org/officeDocument/2006/relationships/hyperlink" Target="#Par6922"/><Relationship Id="rId2" Type="http://schemas.openxmlformats.org/officeDocument/2006/relationships/hyperlink" Target="#Par5118"/><Relationship Id="rId16" Type="http://schemas.openxmlformats.org/officeDocument/2006/relationships/hyperlink" Target="#Par6906"/><Relationship Id="rId20" Type="http://schemas.openxmlformats.org/officeDocument/2006/relationships/hyperlink" Target="#Par8082"/><Relationship Id="rId1" Type="http://schemas.openxmlformats.org/officeDocument/2006/relationships/slideLayout" Target="../slideLayouts/slideLayout2.xml"/><Relationship Id="rId6" Type="http://schemas.openxmlformats.org/officeDocument/2006/relationships/hyperlink" Target="#Par5146"/><Relationship Id="rId11" Type="http://schemas.openxmlformats.org/officeDocument/2006/relationships/hyperlink" Target="#Par6617"/><Relationship Id="rId5" Type="http://schemas.openxmlformats.org/officeDocument/2006/relationships/hyperlink" Target="#Par5141"/><Relationship Id="rId15" Type="http://schemas.openxmlformats.org/officeDocument/2006/relationships/hyperlink" Target="#Par6892"/><Relationship Id="rId10" Type="http://schemas.openxmlformats.org/officeDocument/2006/relationships/hyperlink" Target="#Par6608"/><Relationship Id="rId19" Type="http://schemas.openxmlformats.org/officeDocument/2006/relationships/hyperlink" Target="#Par8072"/><Relationship Id="rId4" Type="http://schemas.openxmlformats.org/officeDocument/2006/relationships/hyperlink" Target="#Par5128"/><Relationship Id="rId9" Type="http://schemas.openxmlformats.org/officeDocument/2006/relationships/hyperlink" Target="#Par6598"/><Relationship Id="rId14" Type="http://schemas.openxmlformats.org/officeDocument/2006/relationships/hyperlink" Target="#Par6892"/></Relationships>
</file>

<file path=ppt/slides/_rels/slide36.xml.rels><?xml version="1.0" encoding="UTF-8" standalone="yes"?>
<Relationships xmlns="http://schemas.openxmlformats.org/package/2006/relationships"><Relationship Id="rId8" Type="http://schemas.openxmlformats.org/officeDocument/2006/relationships/hyperlink" Target="#Par8959"/><Relationship Id="rId3" Type="http://schemas.openxmlformats.org/officeDocument/2006/relationships/hyperlink" Target="#Par8590"/><Relationship Id="rId7" Type="http://schemas.openxmlformats.org/officeDocument/2006/relationships/hyperlink" Target="#Par8641"/><Relationship Id="rId12" Type="http://schemas.openxmlformats.org/officeDocument/2006/relationships/hyperlink" Target="#Par8964"/><Relationship Id="rId2" Type="http://schemas.openxmlformats.org/officeDocument/2006/relationships/hyperlink" Target="#Par8577"/><Relationship Id="rId1" Type="http://schemas.openxmlformats.org/officeDocument/2006/relationships/slideLayout" Target="../slideLayouts/slideLayout2.xml"/><Relationship Id="rId6" Type="http://schemas.openxmlformats.org/officeDocument/2006/relationships/hyperlink" Target="#Par8628"/><Relationship Id="rId11" Type="http://schemas.openxmlformats.org/officeDocument/2006/relationships/hyperlink" Target="#Par8969"/><Relationship Id="rId5" Type="http://schemas.openxmlformats.org/officeDocument/2006/relationships/hyperlink" Target="#Par8613"/><Relationship Id="rId10" Type="http://schemas.openxmlformats.org/officeDocument/2006/relationships/hyperlink" Target="#Par8969"/><Relationship Id="rId4" Type="http://schemas.openxmlformats.org/officeDocument/2006/relationships/hyperlink" Target="#Par8602"/><Relationship Id="rId9" Type="http://schemas.openxmlformats.org/officeDocument/2006/relationships/hyperlink" Target="#Par8964"/></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2700" b="1" dirty="0" smtClean="0">
                <a:solidFill>
                  <a:srgbClr val="FF0000"/>
                </a:solidFill>
              </a:rPr>
              <a:t>Об изменении </a:t>
            </a:r>
            <a:br>
              <a:rPr lang="ru-RU" sz="2700" b="1" dirty="0" smtClean="0">
                <a:solidFill>
                  <a:srgbClr val="FF0000"/>
                </a:solidFill>
              </a:rPr>
            </a:br>
            <a:r>
              <a:rPr lang="ru-RU" sz="2700" b="1" dirty="0" smtClean="0">
                <a:solidFill>
                  <a:srgbClr val="FF0000"/>
                </a:solidFill>
              </a:rPr>
              <a:t>Кодекса Республики Беларусь </a:t>
            </a:r>
            <a:br>
              <a:rPr lang="ru-RU" sz="2700" b="1" dirty="0" smtClean="0">
                <a:solidFill>
                  <a:srgbClr val="FF0000"/>
                </a:solidFill>
              </a:rPr>
            </a:br>
            <a:r>
              <a:rPr lang="ru-RU" sz="2700" b="1" dirty="0" smtClean="0">
                <a:solidFill>
                  <a:srgbClr val="FF0000"/>
                </a:solidFill>
              </a:rPr>
              <a:t>об образовании</a:t>
            </a:r>
            <a:endParaRPr lang="ru-RU" dirty="0">
              <a:solidFill>
                <a:srgbClr val="FF0000"/>
              </a:solidFill>
            </a:endParaRPr>
          </a:p>
        </p:txBody>
      </p:sp>
      <p:sp>
        <p:nvSpPr>
          <p:cNvPr id="3" name="Подзаголовок 2"/>
          <p:cNvSpPr>
            <a:spLocks noGrp="1"/>
          </p:cNvSpPr>
          <p:nvPr>
            <p:ph type="subTitle" idx="1"/>
          </p:nvPr>
        </p:nvSpPr>
        <p:spPr/>
        <p:txBody>
          <a:bodyPr>
            <a:normAutofit/>
          </a:bodyPr>
          <a:lstStyle/>
          <a:p>
            <a:pPr algn="r"/>
            <a:r>
              <a:rPr lang="ru-RU" sz="2000" b="1" i="1" dirty="0" smtClean="0">
                <a:solidFill>
                  <a:srgbClr val="002060"/>
                </a:solidFill>
              </a:rPr>
              <a:t>Вопросы </a:t>
            </a:r>
          </a:p>
          <a:p>
            <a:pPr algn="r"/>
            <a:r>
              <a:rPr lang="ru-RU" sz="2000" b="1" i="1" dirty="0" smtClean="0">
                <a:solidFill>
                  <a:srgbClr val="002060"/>
                </a:solidFill>
              </a:rPr>
              <a:t>дополнительного образования </a:t>
            </a:r>
          </a:p>
          <a:p>
            <a:pPr algn="r"/>
            <a:r>
              <a:rPr lang="ru-RU" sz="2000" b="1" i="1" dirty="0" smtClean="0">
                <a:solidFill>
                  <a:srgbClr val="002060"/>
                </a:solidFill>
              </a:rPr>
              <a:t>детей и молодежи</a:t>
            </a:r>
            <a:endParaRPr lang="ru-RU" sz="2000" b="1" i="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1143000"/>
          </a:xfrm>
        </p:spPr>
        <p:txBody>
          <a:bodyPr>
            <a:normAutofit fontScale="90000"/>
          </a:bodyPr>
          <a:lstStyle/>
          <a:p>
            <a:pPr>
              <a:lnSpc>
                <a:spcPts val="3000"/>
              </a:lnSpc>
            </a:pPr>
            <a:r>
              <a:rPr lang="ru-RU" sz="2200" b="1" dirty="0" smtClean="0"/>
              <a:t>РАЗДЕЛ XIII </a:t>
            </a:r>
            <a:br>
              <a:rPr lang="ru-RU" sz="2200" b="1" dirty="0" smtClean="0"/>
            </a:br>
            <a:r>
              <a:rPr lang="ru-RU" sz="2200" b="1" dirty="0" smtClean="0"/>
              <a:t>ДОПОЛНИТЕЛЬНОЕ ОБРАЗОВАНИЕ ДЕТЕЙ И МОЛОДЕЖИ </a:t>
            </a:r>
            <a:br>
              <a:rPr lang="ru-RU" sz="2200" b="1" dirty="0" smtClean="0"/>
            </a:br>
            <a:r>
              <a:rPr lang="ru-RU" sz="1800" dirty="0" smtClean="0"/>
              <a:t>ГЛАВА 44 </a:t>
            </a:r>
            <a:br>
              <a:rPr lang="ru-RU" sz="1800" dirty="0" smtClean="0"/>
            </a:br>
            <a:r>
              <a:rPr lang="ru-RU" sz="1800" dirty="0" smtClean="0"/>
              <a:t>СИСТЕМА ДОПОЛНИТЕЛЬНОГО ОБРАЗОВАНИЯ ДЕТЕЙ И МОЛОДЕЖИ </a:t>
            </a:r>
            <a:r>
              <a:rPr lang="ru-RU" dirty="0" smtClean="0"/>
              <a:t/>
            </a:r>
            <a:br>
              <a:rPr lang="ru-RU" dirty="0" smtClean="0"/>
            </a:br>
            <a:endParaRPr lang="ru-RU" dirty="0"/>
          </a:p>
        </p:txBody>
      </p:sp>
      <p:sp>
        <p:nvSpPr>
          <p:cNvPr id="3" name="Содержимое 2"/>
          <p:cNvSpPr>
            <a:spLocks noGrp="1"/>
          </p:cNvSpPr>
          <p:nvPr>
            <p:ph idx="1"/>
          </p:nvPr>
        </p:nvSpPr>
        <p:spPr>
          <a:xfrm>
            <a:off x="428596" y="2000240"/>
            <a:ext cx="8229600" cy="4525963"/>
          </a:xfrm>
        </p:spPr>
        <p:txBody>
          <a:bodyPr>
            <a:normAutofit/>
          </a:bodyPr>
          <a:lstStyle/>
          <a:p>
            <a:pPr>
              <a:buNone/>
            </a:pPr>
            <a:r>
              <a:rPr lang="ru-RU" sz="2000" b="1" dirty="0" smtClean="0"/>
              <a:t>Статья 224. Система дополнительного образования детей и молодежи </a:t>
            </a:r>
          </a:p>
          <a:p>
            <a:pPr>
              <a:buNone/>
            </a:pPr>
            <a:r>
              <a:rPr lang="ru-RU" sz="2000" dirty="0" smtClean="0"/>
              <a:t>1. Дополнительное  образование  детей  и молодежи –  вид  дополнительного образования,  направленный  на развитие  личности  </a:t>
            </a:r>
            <a:r>
              <a:rPr lang="ru-RU" sz="2000" b="1" dirty="0" smtClean="0"/>
              <a:t>учащегося</a:t>
            </a:r>
            <a:r>
              <a:rPr lang="ru-RU" sz="2000" dirty="0" smtClean="0"/>
              <a:t>,  адаптацию  к жизни в обществе,  организацию  свободного  времени,  профессиональную  ориентацию, </a:t>
            </a:r>
            <a:r>
              <a:rPr lang="ru-RU" sz="2000" dirty="0" smtClean="0">
                <a:solidFill>
                  <a:srgbClr val="FF0000"/>
                </a:solidFill>
              </a:rPr>
              <a:t>формирование  компетенций</a:t>
            </a:r>
            <a:r>
              <a:rPr lang="ru-RU" sz="2000" dirty="0" smtClean="0"/>
              <a:t>,  необходимых  для формирования  и развития  творческих способностей  учащегося,  удовлетворения  его  индивидуальных  потребностей в интеллектуальном, нравственном, физическом совершенствовании. </a:t>
            </a: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t>Статья 224. Система дополнительного образования детей и молодежи </a:t>
            </a:r>
            <a:r>
              <a:rPr lang="ru-RU" b="1" dirty="0" smtClean="0"/>
              <a:t/>
            </a:r>
            <a:br>
              <a:rPr lang="ru-RU" b="1" dirty="0" smtClean="0"/>
            </a:br>
            <a:endParaRPr lang="ru-RU" dirty="0"/>
          </a:p>
        </p:txBody>
      </p:sp>
      <p:sp>
        <p:nvSpPr>
          <p:cNvPr id="3" name="Содержимое 2"/>
          <p:cNvSpPr>
            <a:spLocks noGrp="1"/>
          </p:cNvSpPr>
          <p:nvPr>
            <p:ph idx="1"/>
          </p:nvPr>
        </p:nvSpPr>
        <p:spPr>
          <a:xfrm>
            <a:off x="642910" y="785794"/>
            <a:ext cx="8229600" cy="4525963"/>
          </a:xfrm>
        </p:spPr>
        <p:txBody>
          <a:bodyPr>
            <a:noAutofit/>
          </a:bodyPr>
          <a:lstStyle/>
          <a:p>
            <a:pPr>
              <a:buNone/>
            </a:pPr>
            <a:r>
              <a:rPr lang="ru-RU" sz="1800" dirty="0" smtClean="0"/>
              <a:t>2. Система дополнительного образования детей и молодежи включает в себя: </a:t>
            </a:r>
          </a:p>
          <a:p>
            <a:pPr>
              <a:buNone/>
            </a:pPr>
            <a:r>
              <a:rPr lang="ru-RU" sz="1800" dirty="0" smtClean="0"/>
              <a:t>2.1. участников  образовательного  процесса  при  реализации  образовательной программы дополнительного образования детей и молодежи; </a:t>
            </a:r>
          </a:p>
          <a:p>
            <a:pPr>
              <a:buNone/>
            </a:pPr>
            <a:r>
              <a:rPr lang="ru-RU" sz="1800" dirty="0" smtClean="0"/>
              <a:t>2.2. образовательную программу дополнительного образования детей и молодежи; </a:t>
            </a:r>
          </a:p>
          <a:p>
            <a:pPr>
              <a:buNone/>
            </a:pPr>
            <a:r>
              <a:rPr lang="ru-RU" sz="1800" dirty="0" smtClean="0"/>
              <a:t>2.3. учреждения дополнительного образования детей и молодежи; </a:t>
            </a:r>
          </a:p>
          <a:p>
            <a:pPr>
              <a:buNone/>
            </a:pPr>
            <a:r>
              <a:rPr lang="ru-RU" sz="1800" dirty="0" smtClean="0"/>
              <a:t>2.4. иные  учреждения  образования,  реализующие  образовательную  программу дополнительного образования детей и молодежи; </a:t>
            </a:r>
          </a:p>
          <a:p>
            <a:pPr>
              <a:buNone/>
            </a:pPr>
            <a:r>
              <a:rPr lang="ru-RU" sz="1800" dirty="0" smtClean="0"/>
              <a:t>2.5. иные  организации,  осуществляющие  образовательную  деятельность, реализующие  образовательную  программу  дополнительного  образования  детей и молодежи; </a:t>
            </a:r>
          </a:p>
          <a:p>
            <a:pPr>
              <a:buNone/>
            </a:pPr>
            <a:r>
              <a:rPr lang="ru-RU" sz="1800" dirty="0" smtClean="0"/>
              <a:t>2.6. государственные организации образования, обеспечивающие функционирование системы образования; </a:t>
            </a:r>
          </a:p>
          <a:p>
            <a:pPr>
              <a:buNone/>
            </a:pPr>
            <a:r>
              <a:rPr lang="ru-RU" sz="1800" dirty="0" smtClean="0">
                <a:solidFill>
                  <a:srgbClr val="FF0000"/>
                </a:solidFill>
              </a:rPr>
              <a:t>2.7. организации,  участвующие  в реализации  образовательных  программ посредством сетевой формы взаимодействия; </a:t>
            </a:r>
          </a:p>
          <a:p>
            <a:pPr>
              <a:buNone/>
            </a:pPr>
            <a:r>
              <a:rPr lang="ru-RU" sz="1800" dirty="0" smtClean="0"/>
              <a:t>2.8. республиканские  органы  государственного  управления,  иные  государственные организации,  подчиненные  Правительству  Республики  Беларусь,  местные исполнительные  и распорядительные  органы,  иные  организации  в пределах  их полномочий в сфере дополнительного образования детей и молодежи.</a:t>
            </a:r>
            <a:endParaRPr lang="ru-RU"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143000"/>
          </a:xfrm>
        </p:spPr>
        <p:txBody>
          <a:bodyPr>
            <a:normAutofit fontScale="90000"/>
          </a:bodyPr>
          <a:lstStyle/>
          <a:p>
            <a:pPr>
              <a:lnSpc>
                <a:spcPts val="3000"/>
              </a:lnSpc>
            </a:pPr>
            <a:r>
              <a:rPr lang="ru-RU" sz="2200" b="1" dirty="0" smtClean="0"/>
              <a:t>Статья 225. Образовательная программа дополнительного образования детей и молодежи</a:t>
            </a:r>
            <a:r>
              <a:rPr lang="ru-RU" dirty="0" smtClean="0"/>
              <a:t> </a:t>
            </a:r>
            <a:br>
              <a:rPr lang="ru-RU" dirty="0" smtClean="0"/>
            </a:br>
            <a:endParaRPr lang="ru-RU" dirty="0"/>
          </a:p>
        </p:txBody>
      </p:sp>
      <p:sp>
        <p:nvSpPr>
          <p:cNvPr id="3" name="Содержимое 2"/>
          <p:cNvSpPr>
            <a:spLocks noGrp="1"/>
          </p:cNvSpPr>
          <p:nvPr>
            <p:ph idx="1"/>
          </p:nvPr>
        </p:nvSpPr>
        <p:spPr>
          <a:xfrm>
            <a:off x="500034" y="1785926"/>
            <a:ext cx="8229600" cy="4525963"/>
          </a:xfrm>
        </p:spPr>
        <p:txBody>
          <a:bodyPr>
            <a:noAutofit/>
          </a:bodyPr>
          <a:lstStyle/>
          <a:p>
            <a:pPr>
              <a:lnSpc>
                <a:spcPts val="1500"/>
              </a:lnSpc>
              <a:buNone/>
            </a:pPr>
            <a:r>
              <a:rPr lang="ru-RU" sz="1800" dirty="0" smtClean="0"/>
              <a:t>1. Образовательная  программа  дополнительного  образования  детей  и молодежи реализуется по профилям: </a:t>
            </a:r>
          </a:p>
          <a:p>
            <a:pPr>
              <a:lnSpc>
                <a:spcPts val="1500"/>
              </a:lnSpc>
              <a:buNone/>
            </a:pPr>
            <a:r>
              <a:rPr lang="ru-RU" sz="1800" dirty="0" smtClean="0"/>
              <a:t>1.1. техническому; </a:t>
            </a:r>
          </a:p>
          <a:p>
            <a:pPr>
              <a:lnSpc>
                <a:spcPts val="1500"/>
              </a:lnSpc>
              <a:buNone/>
            </a:pPr>
            <a:r>
              <a:rPr lang="ru-RU" sz="1800" dirty="0" smtClean="0"/>
              <a:t>1.2. спортивно-техническому; </a:t>
            </a:r>
          </a:p>
          <a:p>
            <a:pPr>
              <a:lnSpc>
                <a:spcPts val="1500"/>
              </a:lnSpc>
              <a:buNone/>
            </a:pPr>
            <a:r>
              <a:rPr lang="ru-RU" sz="1800" dirty="0" smtClean="0"/>
              <a:t>1.3. туристско-краеведческому; </a:t>
            </a:r>
          </a:p>
          <a:p>
            <a:pPr>
              <a:lnSpc>
                <a:spcPts val="1500"/>
              </a:lnSpc>
              <a:buNone/>
            </a:pPr>
            <a:r>
              <a:rPr lang="ru-RU" sz="1800" dirty="0" smtClean="0"/>
              <a:t>1.4. эколого-биологическому; </a:t>
            </a:r>
          </a:p>
          <a:p>
            <a:pPr>
              <a:lnSpc>
                <a:spcPts val="1500"/>
              </a:lnSpc>
              <a:buNone/>
            </a:pPr>
            <a:r>
              <a:rPr lang="ru-RU" sz="1800" dirty="0" smtClean="0"/>
              <a:t>1.5. физкультурно-спортивному; </a:t>
            </a:r>
          </a:p>
          <a:p>
            <a:pPr>
              <a:lnSpc>
                <a:spcPts val="1500"/>
              </a:lnSpc>
              <a:buNone/>
            </a:pPr>
            <a:r>
              <a:rPr lang="ru-RU" sz="1800" dirty="0" smtClean="0"/>
              <a:t>1.6. художественному; </a:t>
            </a:r>
          </a:p>
          <a:p>
            <a:pPr>
              <a:lnSpc>
                <a:spcPts val="1500"/>
              </a:lnSpc>
              <a:buNone/>
            </a:pPr>
            <a:r>
              <a:rPr lang="ru-RU" sz="1800" dirty="0" smtClean="0">
                <a:solidFill>
                  <a:srgbClr val="FF0000"/>
                </a:solidFill>
              </a:rPr>
              <a:t>1.7. художественно-речевому; </a:t>
            </a:r>
          </a:p>
          <a:p>
            <a:pPr>
              <a:lnSpc>
                <a:spcPts val="1500"/>
              </a:lnSpc>
              <a:buNone/>
            </a:pPr>
            <a:r>
              <a:rPr lang="ru-RU" sz="1800" dirty="0" smtClean="0">
                <a:solidFill>
                  <a:srgbClr val="FF0000"/>
                </a:solidFill>
              </a:rPr>
              <a:t>1.8. социально-коммуникативному; </a:t>
            </a:r>
          </a:p>
          <a:p>
            <a:pPr>
              <a:lnSpc>
                <a:spcPts val="1500"/>
              </a:lnSpc>
              <a:buNone/>
            </a:pPr>
            <a:r>
              <a:rPr lang="ru-RU" sz="1800" dirty="0" smtClean="0"/>
              <a:t>1.9. социально-экономическому; </a:t>
            </a:r>
          </a:p>
          <a:p>
            <a:pPr>
              <a:lnSpc>
                <a:spcPts val="1500"/>
              </a:lnSpc>
              <a:buNone/>
            </a:pPr>
            <a:r>
              <a:rPr lang="ru-RU" sz="1800" dirty="0" smtClean="0"/>
              <a:t>1.10. социально-педагогическому; </a:t>
            </a:r>
          </a:p>
          <a:p>
            <a:pPr>
              <a:lnSpc>
                <a:spcPts val="1500"/>
              </a:lnSpc>
              <a:buNone/>
            </a:pPr>
            <a:r>
              <a:rPr lang="ru-RU" sz="1800" dirty="0" smtClean="0"/>
              <a:t>1.11. </a:t>
            </a:r>
            <a:r>
              <a:rPr lang="ru-RU" sz="1800" dirty="0" err="1" smtClean="0"/>
              <a:t>культурно-досуговому</a:t>
            </a:r>
            <a:r>
              <a:rPr lang="ru-RU" sz="1800" dirty="0" smtClean="0"/>
              <a:t>; </a:t>
            </a:r>
          </a:p>
          <a:p>
            <a:pPr>
              <a:lnSpc>
                <a:spcPts val="1500"/>
              </a:lnSpc>
              <a:buNone/>
            </a:pPr>
            <a:r>
              <a:rPr lang="ru-RU" sz="1800" dirty="0" smtClean="0"/>
              <a:t>1.12. военно-патриотическому; </a:t>
            </a:r>
          </a:p>
          <a:p>
            <a:pPr>
              <a:lnSpc>
                <a:spcPts val="1500"/>
              </a:lnSpc>
              <a:buNone/>
            </a:pPr>
            <a:r>
              <a:rPr lang="ru-RU" sz="1800" dirty="0" smtClean="0">
                <a:solidFill>
                  <a:srgbClr val="FF0000"/>
                </a:solidFill>
              </a:rPr>
              <a:t>1.13. интеллектуально-познавательному; </a:t>
            </a:r>
          </a:p>
          <a:p>
            <a:pPr>
              <a:lnSpc>
                <a:spcPts val="1500"/>
              </a:lnSpc>
              <a:buNone/>
            </a:pPr>
            <a:r>
              <a:rPr lang="ru-RU" sz="1800" dirty="0" smtClean="0"/>
              <a:t>1.14. естественно-математическому; </a:t>
            </a:r>
          </a:p>
          <a:p>
            <a:pPr>
              <a:lnSpc>
                <a:spcPts val="1500"/>
              </a:lnSpc>
              <a:buNone/>
            </a:pPr>
            <a:r>
              <a:rPr lang="ru-RU" sz="1800" dirty="0" smtClean="0"/>
              <a:t>1.15. общественно-гуманитарному; </a:t>
            </a:r>
          </a:p>
          <a:p>
            <a:pPr>
              <a:lnSpc>
                <a:spcPts val="1500"/>
              </a:lnSpc>
              <a:buNone/>
            </a:pPr>
            <a:r>
              <a:rPr lang="ru-RU" sz="1800" dirty="0" smtClean="0"/>
              <a:t>1.16. иным профилям, определяемым Положением об учреждении дополнительного образования детей и молодежи или его виде.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Статья 225. Образовательная программа дополнительного образования детей и молодежи</a:t>
            </a:r>
            <a:endParaRPr lang="ru-RU" sz="2000" dirty="0"/>
          </a:p>
        </p:txBody>
      </p:sp>
      <p:sp>
        <p:nvSpPr>
          <p:cNvPr id="3" name="Содержимое 2"/>
          <p:cNvSpPr>
            <a:spLocks noGrp="1"/>
          </p:cNvSpPr>
          <p:nvPr>
            <p:ph idx="1"/>
          </p:nvPr>
        </p:nvSpPr>
        <p:spPr>
          <a:xfrm>
            <a:off x="500034" y="1214422"/>
            <a:ext cx="8229600" cy="4525963"/>
          </a:xfrm>
        </p:spPr>
        <p:txBody>
          <a:bodyPr>
            <a:noAutofit/>
          </a:bodyPr>
          <a:lstStyle/>
          <a:p>
            <a:pPr>
              <a:buNone/>
            </a:pPr>
            <a:r>
              <a:rPr lang="ru-RU" sz="1800" dirty="0" smtClean="0"/>
              <a:t>2. Профили  образовательной  программы  дополнительного  образования  детей и молодежи включают  в себя  направления  деятельности,  которые  определяются  учебно-программной  документацией  образовательной  программы  дополнительного  образования детей и молодежи. </a:t>
            </a:r>
          </a:p>
          <a:p>
            <a:pPr>
              <a:buNone/>
            </a:pPr>
            <a:r>
              <a:rPr lang="ru-RU" sz="1800" dirty="0" smtClean="0"/>
              <a:t>3. Образовательная  программа  дополнительного  образования  детей  и молодежи реализуется </a:t>
            </a:r>
            <a:r>
              <a:rPr lang="ru-RU" sz="1800" b="1" dirty="0" smtClean="0">
                <a:solidFill>
                  <a:srgbClr val="FF0000"/>
                </a:solidFill>
              </a:rPr>
              <a:t>в очной, заочной и дистанционной </a:t>
            </a:r>
            <a:r>
              <a:rPr lang="ru-RU" sz="1800" dirty="0" smtClean="0"/>
              <a:t>формах получения образования. </a:t>
            </a:r>
          </a:p>
          <a:p>
            <a:pPr>
              <a:buNone/>
            </a:pPr>
            <a:r>
              <a:rPr lang="ru-RU" sz="1800" dirty="0" smtClean="0"/>
              <a:t>4. Образовательная  программа  дополнительного  образования  детей  и молодежи реализуется  в учреждениях  дополнительного  образования  детей  и молодежи,  а также может  реализовываться  </a:t>
            </a:r>
            <a:r>
              <a:rPr lang="ru-RU" sz="1800" b="1" dirty="0" smtClean="0">
                <a:solidFill>
                  <a:srgbClr val="FF0000"/>
                </a:solidFill>
              </a:rPr>
              <a:t>в учреждениях  дошкольного  образования</a:t>
            </a:r>
            <a:r>
              <a:rPr lang="ru-RU" sz="1800" dirty="0" smtClean="0"/>
              <a:t>,  учреждениях  общего среднего  образования,  учреждениях  среднего  специального  образования,  учреждениях высшего  образования,  учреждениях  специального  образования,  учреждениях дополнительного  образования  одаренных  детей  и молодежи,  воспитательно-оздоровительных  учреждениях  образования,  социально-педагогических  учреждениях, специальных учебно-воспитательных учреждениях, специальных лечебно-воспитательных учреждениях, </a:t>
            </a:r>
            <a:r>
              <a:rPr lang="ru-RU" sz="1800" b="1" dirty="0" smtClean="0">
                <a:solidFill>
                  <a:srgbClr val="FF0000"/>
                </a:solidFill>
              </a:rPr>
              <a:t>иных организациях</a:t>
            </a:r>
            <a:r>
              <a:rPr lang="ru-RU" sz="1800" dirty="0" smtClean="0"/>
              <a:t>. </a:t>
            </a:r>
            <a:endParaRPr lang="ru-RU"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Статья 16. Формы получения образования, применение дистанционных </a:t>
            </a:r>
            <a:br>
              <a:rPr lang="ru-RU" sz="2000" b="1" dirty="0" smtClean="0"/>
            </a:br>
            <a:r>
              <a:rPr lang="ru-RU" sz="2000" b="1" dirty="0" smtClean="0"/>
              <a:t>образовательных технологий</a:t>
            </a:r>
            <a:endParaRPr lang="ru-RU" sz="2000" b="1" dirty="0"/>
          </a:p>
        </p:txBody>
      </p:sp>
      <p:sp>
        <p:nvSpPr>
          <p:cNvPr id="3" name="Содержимое 2"/>
          <p:cNvSpPr>
            <a:spLocks noGrp="1"/>
          </p:cNvSpPr>
          <p:nvPr>
            <p:ph idx="1"/>
          </p:nvPr>
        </p:nvSpPr>
        <p:spPr>
          <a:xfrm>
            <a:off x="500034" y="1785926"/>
            <a:ext cx="8229600" cy="4525963"/>
          </a:xfrm>
        </p:spPr>
        <p:txBody>
          <a:bodyPr>
            <a:noAutofit/>
          </a:bodyPr>
          <a:lstStyle/>
          <a:p>
            <a:pPr>
              <a:lnSpc>
                <a:spcPts val="1500"/>
              </a:lnSpc>
              <a:buNone/>
            </a:pPr>
            <a:r>
              <a:rPr lang="ru-RU" sz="1800" dirty="0" smtClean="0"/>
              <a:t>2. </a:t>
            </a:r>
            <a:r>
              <a:rPr lang="ru-RU" sz="1800" b="1" dirty="0" smtClean="0"/>
              <a:t>Очная </a:t>
            </a:r>
            <a:r>
              <a:rPr lang="ru-RU" sz="1800" dirty="0" smtClean="0"/>
              <a:t> форма  получения  образования –  обучение  и воспитание, предусматривающие  постоянное  личное  участие  обучающегося  в регулярных  учебных занятиях,  занятиях  и личное  участие  его  в аттестации,  организуемых  учреждением образования,  организацией,  реализующей  образовательные  программы  научно-ориентированного образования, иной организацией, индивидуальным предпринимателем, осуществляющими образовательную деятельность. </a:t>
            </a:r>
          </a:p>
          <a:p>
            <a:pPr>
              <a:lnSpc>
                <a:spcPts val="1500"/>
              </a:lnSpc>
              <a:buNone/>
            </a:pPr>
            <a:r>
              <a:rPr lang="ru-RU" sz="1800" dirty="0" smtClean="0"/>
              <a:t>3. </a:t>
            </a:r>
            <a:r>
              <a:rPr lang="ru-RU" sz="1800" b="1" dirty="0" smtClean="0"/>
              <a:t>Заочная</a:t>
            </a:r>
            <a:r>
              <a:rPr lang="ru-RU" sz="1800" dirty="0" smtClean="0"/>
              <a:t>  форма  получения  образования –  обучение  и воспитание, предусматривающие  преимущественно  самостоятельное  освоение  содержания образовательной  программы  обучающимся,  участвующим  лично  только  в ограниченном числе учебных занятий (</a:t>
            </a:r>
            <a:r>
              <a:rPr lang="ru-RU" sz="1800" dirty="0" err="1" smtClean="0"/>
              <a:t>занятий</a:t>
            </a:r>
            <a:r>
              <a:rPr lang="ru-RU" sz="1800" dirty="0" smtClean="0"/>
              <a:t>) и аттестации, организуемых учреждением образования, организацией,  реализующей  образовательные  программы  научно-ориентированного образования, иной организацией, индивидуальным предпринимателем, осуществляющими образовательную деятельность. </a:t>
            </a:r>
          </a:p>
          <a:p>
            <a:pPr>
              <a:lnSpc>
                <a:spcPts val="1500"/>
              </a:lnSpc>
              <a:buNone/>
            </a:pPr>
            <a:r>
              <a:rPr lang="ru-RU" sz="1800" dirty="0" smtClean="0"/>
              <a:t>4. </a:t>
            </a:r>
            <a:r>
              <a:rPr lang="ru-RU" sz="1800" b="1" dirty="0" smtClean="0"/>
              <a:t>Дистанционная</a:t>
            </a:r>
            <a:r>
              <a:rPr lang="ru-RU" sz="1800" dirty="0" smtClean="0"/>
              <a:t>  форма  получения  образования –  обучение  и воспитание, предусматривающие  преимущественно  самостоятельное  освоение  содержания образовательной  программы  обучающимся  и взаимодействие  обучающегося и педагогических  работников  на основе  использования  дистанционных  образовательных технологий.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t>Статья 226. Срок получения </a:t>
            </a:r>
            <a:br>
              <a:rPr lang="ru-RU" sz="2200" b="1" dirty="0" smtClean="0"/>
            </a:br>
            <a:r>
              <a:rPr lang="ru-RU" sz="2200" b="1" dirty="0" smtClean="0"/>
              <a:t>дополнительного образования детей и молодежи </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lgn="just">
              <a:buNone/>
            </a:pPr>
            <a:r>
              <a:rPr lang="ru-RU" sz="2400" dirty="0" smtClean="0"/>
              <a:t>Срок  получения  дополнительного образования  детей  и молодежи  определяется учебно-программной  документацией  образовательной  программы  дополнительного образования детей и молодежи по соответствующему профилю. </a:t>
            </a:r>
            <a:endParaRPr lang="ru-R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t>Статья 227. Учреждения дополнительного образования </a:t>
            </a:r>
            <a:br>
              <a:rPr lang="ru-RU" sz="2200" b="1" dirty="0" smtClean="0"/>
            </a:br>
            <a:r>
              <a:rPr lang="ru-RU" sz="2200" b="1" dirty="0" smtClean="0"/>
              <a:t>детей и молодежи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marL="514350" indent="-514350">
              <a:buAutoNum type="arabicPeriod"/>
            </a:pPr>
            <a:r>
              <a:rPr lang="ru-RU" dirty="0" smtClean="0"/>
              <a:t>Учреждение  дополнительного  образования  детей  и молодежи –  учреждение образования,  которое  реализует  образовательную  программу  дополнительного образования детей и молодежи, а также может реализовывать образовательную программу профессиональной  подготовки  рабочих (служащих),  </a:t>
            </a:r>
            <a:r>
              <a:rPr lang="ru-RU" dirty="0" smtClean="0">
                <a:solidFill>
                  <a:srgbClr val="FF0000"/>
                </a:solidFill>
              </a:rPr>
              <a:t>образовательную  программу обучающих  курсов (лекториев,  тематических  семинаров,  практикумов,  тренингов, офицерских  курсов  и иных  видов  обучающих  курсов),  образовательную  программу стажировки  руководящих  работников  и специалистов</a:t>
            </a:r>
            <a:r>
              <a:rPr lang="ru-RU" dirty="0" smtClean="0"/>
              <a:t>,  программу  воспитания  детей, нуждающихся в оздоровлении.</a:t>
            </a:r>
          </a:p>
          <a:p>
            <a:pPr marL="514350" indent="-514350">
              <a:buNone/>
            </a:pPr>
            <a:r>
              <a:rPr lang="ru-RU" dirty="0" smtClean="0"/>
              <a:t> </a:t>
            </a:r>
          </a:p>
          <a:p>
            <a:pPr marL="514350" indent="-514350">
              <a:buNone/>
            </a:pPr>
            <a:r>
              <a:rPr lang="ru-RU" dirty="0" smtClean="0"/>
              <a:t>5</a:t>
            </a:r>
            <a:r>
              <a:rPr lang="ru-RU" dirty="0" smtClean="0">
                <a:solidFill>
                  <a:srgbClr val="FF0000"/>
                </a:solidFill>
              </a:rPr>
              <a:t>. В учреждении дополнительного образования детей и молодежи могут создаваться структурные  подразделения:  отделение,  учебно-опытный  участок,  иные  структурные подразделения. </a:t>
            </a:r>
            <a:endParaRPr lang="ru-RU"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ts val="3000"/>
              </a:lnSpc>
            </a:pPr>
            <a:r>
              <a:rPr lang="ru-RU" sz="2200" b="1" dirty="0" smtClean="0"/>
              <a:t>Статья 228. Управление учреждением дополнительного образования детей и молодежи</a:t>
            </a:r>
            <a:r>
              <a:rPr lang="ru-RU" b="1" dirty="0" smtClean="0"/>
              <a:t> </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sz="2000" dirty="0" smtClean="0"/>
              <a:t>1. Непосредственное руководство учреждением дополнительного образования детей и молодежи осуществляет его директор. </a:t>
            </a:r>
          </a:p>
          <a:p>
            <a:pPr>
              <a:buNone/>
            </a:pPr>
            <a:r>
              <a:rPr lang="ru-RU" sz="2000" dirty="0" smtClean="0"/>
              <a:t>2. Директор  учреждения  дополнительного  образования  детей  и молодежи назначается  на должность  и освобождается  от должности  учредителем  учреждения дополнительного образования детей и молодежи либо уполномоченным им органом. </a:t>
            </a:r>
          </a:p>
          <a:p>
            <a:pPr>
              <a:buNone/>
            </a:pPr>
            <a:r>
              <a:rPr lang="ru-RU" sz="2000" dirty="0" smtClean="0"/>
              <a:t>3. Основным  органом  самоуправления  учреждения  дополнительного  образования детей  и молодежи  является  педагогический  совет,  возглавляемый  директором  этого учреждения образования. </a:t>
            </a:r>
          </a:p>
          <a:p>
            <a:pPr>
              <a:buNone/>
            </a:pPr>
            <a:r>
              <a:rPr lang="ru-RU" sz="2000" dirty="0" smtClean="0"/>
              <a:t>4. В  учреждениях  дополнительного  образования  детей  и молодежи  могут создаваться совет, попечительский совет, родительский комитет. </a:t>
            </a:r>
            <a:endParaRPr lang="ru-RU"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t/>
            </a:r>
            <a:br>
              <a:rPr lang="ru-RU" sz="2200" dirty="0" smtClean="0"/>
            </a:br>
            <a:r>
              <a:rPr lang="ru-RU" sz="2200" dirty="0" smtClean="0"/>
              <a:t/>
            </a:r>
            <a:br>
              <a:rPr lang="ru-RU" sz="2200" dirty="0" smtClean="0"/>
            </a:br>
            <a:r>
              <a:rPr lang="ru-RU" sz="2200" b="1" dirty="0" smtClean="0"/>
              <a:t>ГЛАВА 46  </a:t>
            </a:r>
            <a:br>
              <a:rPr lang="ru-RU" sz="2200" b="1" dirty="0" smtClean="0"/>
            </a:br>
            <a:r>
              <a:rPr lang="ru-RU" sz="2200" b="1" dirty="0" smtClean="0"/>
              <a:t>ОРГАНИЗАЦИЯ ОБРАЗОВАТЕЛЬНОГО ПРОЦЕССА ПРИ РЕАЛИЗАЦИИ </a:t>
            </a:r>
            <a:br>
              <a:rPr lang="ru-RU" sz="2200" b="1" dirty="0" smtClean="0"/>
            </a:br>
            <a:r>
              <a:rPr lang="ru-RU" sz="2200" b="1" dirty="0" smtClean="0"/>
              <a:t>ОБРАЗОВАТЕЛЬНОЙ ПРОГРАММЫ ДОПОЛНИТЕЛЬНОГО ОБРАЗОВАНИЯ </a:t>
            </a:r>
            <a:br>
              <a:rPr lang="ru-RU" sz="2200" b="1" dirty="0" smtClean="0"/>
            </a:br>
            <a:r>
              <a:rPr lang="ru-RU" sz="2200" b="1" dirty="0" smtClean="0"/>
              <a:t>ДЕТЕЙ И МОЛОДЕЖИ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sz="2600" b="1" dirty="0" smtClean="0"/>
              <a:t>Статья 229. Общие требования к организации образовательного процесса при реализации образовательной программы дополнительного образования детей и молодежи </a:t>
            </a:r>
          </a:p>
          <a:p>
            <a:pPr>
              <a:buNone/>
            </a:pPr>
            <a:endParaRPr lang="ru-RU" sz="2600" b="1" dirty="0" smtClean="0"/>
          </a:p>
          <a:p>
            <a:pPr>
              <a:buNone/>
            </a:pPr>
            <a:r>
              <a:rPr lang="ru-RU" sz="2600" dirty="0" smtClean="0"/>
              <a:t>1. Образовательный  процесс  при  реализации  образовательной  программы дополнительного образования детей и молодежи может быть организован: </a:t>
            </a:r>
          </a:p>
          <a:p>
            <a:pPr>
              <a:buNone/>
            </a:pPr>
            <a:r>
              <a:rPr lang="ru-RU" sz="2600" dirty="0" smtClean="0"/>
              <a:t>1.1. в учреждениях образования; </a:t>
            </a:r>
          </a:p>
          <a:p>
            <a:pPr>
              <a:buNone/>
            </a:pPr>
            <a:r>
              <a:rPr lang="ru-RU" sz="2600" dirty="0" smtClean="0"/>
              <a:t>1.2. в иных организациях; </a:t>
            </a:r>
          </a:p>
          <a:p>
            <a:pPr>
              <a:buNone/>
            </a:pPr>
            <a:r>
              <a:rPr lang="ru-RU" sz="2600" dirty="0" smtClean="0"/>
              <a:t>1.3. на дому; </a:t>
            </a:r>
          </a:p>
          <a:p>
            <a:pPr>
              <a:buNone/>
            </a:pPr>
            <a:r>
              <a:rPr lang="ru-RU" sz="2600" dirty="0" smtClean="0"/>
              <a:t>1.4. в  санаторно-курортных  и оздоровительных  организациях </a:t>
            </a:r>
            <a:r>
              <a:rPr lang="ru-RU" sz="2600" dirty="0" smtClean="0">
                <a:solidFill>
                  <a:srgbClr val="FF0000"/>
                </a:solidFill>
              </a:rPr>
              <a:t>(кроме образовательной  программы  дополнительного  образования  детей  и молодежи художественного  профиля  с изучением  учебных  предметов,  учебных  дисциплин на повышенном уровне, которая реализуется в детских школах искусств). </a:t>
            </a:r>
            <a:endParaRPr lang="ru-RU" sz="26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t/>
            </a:r>
            <a:br>
              <a:rPr lang="ru-RU" sz="2200" b="1" dirty="0" smtClean="0"/>
            </a:br>
            <a:r>
              <a:rPr lang="ru-RU" sz="2200" b="1" dirty="0" smtClean="0"/>
              <a:t>Статья 229. Общие требования к организации образовательного процесса при реализации образовательной программы дополнительного образования детей и молодежи </a:t>
            </a:r>
            <a:r>
              <a:rPr lang="ru-RU" b="1" dirty="0" smtClean="0"/>
              <a:t/>
            </a:r>
            <a:br>
              <a:rPr lang="ru-RU" b="1" dirty="0" smtClean="0"/>
            </a:br>
            <a:endParaRPr lang="ru-RU" dirty="0"/>
          </a:p>
        </p:txBody>
      </p:sp>
      <p:sp>
        <p:nvSpPr>
          <p:cNvPr id="3" name="Содержимое 2"/>
          <p:cNvSpPr>
            <a:spLocks noGrp="1"/>
          </p:cNvSpPr>
          <p:nvPr>
            <p:ph idx="1"/>
          </p:nvPr>
        </p:nvSpPr>
        <p:spPr/>
        <p:txBody>
          <a:bodyPr>
            <a:noAutofit/>
          </a:bodyPr>
          <a:lstStyle/>
          <a:p>
            <a:pPr>
              <a:buNone/>
            </a:pPr>
            <a:r>
              <a:rPr lang="ru-RU" sz="1800" dirty="0" smtClean="0"/>
              <a:t>5. Формами  организации  образовательного  процесса  при  реализации образовательной  программы  дополнительного  образования  детей  и молодежи  являются занятие, урок</a:t>
            </a:r>
            <a:r>
              <a:rPr lang="ru-RU" sz="1800" dirty="0" smtClean="0">
                <a:solidFill>
                  <a:srgbClr val="FF0000"/>
                </a:solidFill>
              </a:rPr>
              <a:t>, учебная практика и иные формы. </a:t>
            </a:r>
            <a:endParaRPr lang="ru-RU" sz="1800" dirty="0" smtClean="0"/>
          </a:p>
          <a:p>
            <a:pPr>
              <a:buNone/>
            </a:pPr>
            <a:endParaRPr lang="ru-RU" sz="1800" dirty="0" smtClean="0"/>
          </a:p>
          <a:p>
            <a:pPr>
              <a:buNone/>
            </a:pPr>
            <a:r>
              <a:rPr lang="ru-RU" sz="1800" dirty="0" smtClean="0"/>
              <a:t>8. Наполняемость  объединения  по интересам  первого  года  обучения  </a:t>
            </a:r>
            <a:r>
              <a:rPr lang="ru-RU" sz="1800" dirty="0" smtClean="0">
                <a:solidFill>
                  <a:srgbClr val="FF0000"/>
                </a:solidFill>
              </a:rPr>
              <a:t>составляет не менее 12  учащихся</a:t>
            </a:r>
            <a:r>
              <a:rPr lang="ru-RU" sz="1800" dirty="0" smtClean="0"/>
              <a:t>,  второго  и последующих  годов  обучения –  не менее 8  учащихся. При  обучении  лиц  в возрасте  от двух  до шести  лет  наполняемость  объединения по интересам составляет от 8 до 10 учащихся. </a:t>
            </a:r>
            <a:r>
              <a:rPr lang="ru-RU" sz="1800" dirty="0" smtClean="0">
                <a:solidFill>
                  <a:srgbClr val="FF0000"/>
                </a:solidFill>
              </a:rPr>
              <a:t>Наполняемость объединения по интересам для учащихся  из числа  лиц  с особенностями  психофизического  развития  составляет  от 6 до 8 человек. Наполняемость объединения по интересам, в котором образовательный процесс  организован  для лиц  с особенностями  психофизического  развития  и иных  лиц, количество  лиц  с особенностями  психофизического  развития  в нем  определяются Министерством образования. </a:t>
            </a:r>
            <a:r>
              <a:rPr lang="ru-RU" sz="1800" i="1" dirty="0" smtClean="0"/>
              <a:t>(возможно – статья 273)</a:t>
            </a:r>
            <a:endParaRPr lang="ru-RU" sz="18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t>«Об изменении Кодекса Республики Беларусь </a:t>
            </a:r>
            <a:r>
              <a:rPr lang="ru-RU" sz="3200" dirty="0" smtClean="0"/>
              <a:t/>
            </a:r>
            <a:br>
              <a:rPr lang="ru-RU" sz="3200" dirty="0" smtClean="0"/>
            </a:br>
            <a:r>
              <a:rPr lang="ru-RU" sz="3200" b="1" dirty="0" smtClean="0"/>
              <a:t>об образовании»</a:t>
            </a:r>
            <a:endParaRPr lang="ru-RU" sz="3200" dirty="0" smtClean="0"/>
          </a:p>
        </p:txBody>
      </p:sp>
      <p:sp>
        <p:nvSpPr>
          <p:cNvPr id="3" name="Содержимое 2"/>
          <p:cNvSpPr>
            <a:spLocks noGrp="1"/>
          </p:cNvSpPr>
          <p:nvPr>
            <p:ph idx="1"/>
          </p:nvPr>
        </p:nvSpPr>
        <p:spPr/>
        <p:txBody>
          <a:bodyPr>
            <a:noAutofit/>
          </a:bodyPr>
          <a:lstStyle/>
          <a:p>
            <a:pPr>
              <a:buNone/>
            </a:pPr>
            <a:r>
              <a:rPr lang="ru-RU" sz="1800" b="1" dirty="0" smtClean="0"/>
              <a:t>ЗАКОН РЕСПУБЛИКИ БЕЛАРУСЬ  14 января 2022 г. № 154-З </a:t>
            </a:r>
          </a:p>
          <a:p>
            <a:pPr>
              <a:buNone/>
            </a:pPr>
            <a:r>
              <a:rPr lang="ru-RU" sz="1800" b="1" i="1" dirty="0" smtClean="0"/>
              <a:t>Принят Палатой представителей 21 декабря 2021 г. </a:t>
            </a:r>
          </a:p>
          <a:p>
            <a:pPr>
              <a:buNone/>
            </a:pPr>
            <a:r>
              <a:rPr lang="ru-RU" sz="1800" b="1" i="1" dirty="0" smtClean="0"/>
              <a:t>Одобрен Советом Республики 22 декабря 2021 г. </a:t>
            </a:r>
            <a:endParaRPr lang="ru-RU" sz="1800" b="1" dirty="0" smtClean="0"/>
          </a:p>
          <a:p>
            <a:pPr>
              <a:buNone/>
            </a:pPr>
            <a:endParaRPr lang="ru-RU" sz="1800" i="1" dirty="0" smtClean="0"/>
          </a:p>
          <a:p>
            <a:pPr>
              <a:buNone/>
            </a:pPr>
            <a:r>
              <a:rPr lang="ru-RU" sz="1800" i="1" dirty="0" smtClean="0"/>
              <a:t>Статья 1.  Кодекс  Республики  Беларусь  об образовании  </a:t>
            </a:r>
          </a:p>
          <a:p>
            <a:pPr>
              <a:buNone/>
            </a:pPr>
            <a:r>
              <a:rPr lang="ru-RU" sz="1800" i="1" dirty="0" smtClean="0"/>
              <a:t>от 13 января 2011 г. изложить в новой редакции</a:t>
            </a:r>
          </a:p>
          <a:p>
            <a:pPr>
              <a:buNone/>
            </a:pPr>
            <a:endParaRPr lang="ru-RU" sz="1800" i="1" dirty="0" smtClean="0"/>
          </a:p>
          <a:p>
            <a:pPr>
              <a:buNone/>
            </a:pPr>
            <a:r>
              <a:rPr lang="ru-RU" sz="1800" i="1" dirty="0" smtClean="0"/>
              <a:t>Статья 6. Настоящий Закон вступает в силу в следующем порядке: </a:t>
            </a:r>
          </a:p>
          <a:p>
            <a:pPr>
              <a:buNone/>
            </a:pPr>
            <a:r>
              <a:rPr lang="ru-RU" sz="1800" i="1" dirty="0" smtClean="0"/>
              <a:t>подпункт 1.39 пункта 1  статьи 1  Кодекса  Республики  Беларусь  об образовании (в редакции настоящего Закона), статья 4 настоящего Закона – с 1 марта 2022 г.; </a:t>
            </a:r>
            <a:r>
              <a:rPr lang="ru-RU" sz="1800" b="1" i="1" dirty="0" smtClean="0"/>
              <a:t>статья 1  настоящего  Закона</a:t>
            </a:r>
            <a:r>
              <a:rPr lang="ru-RU" sz="1800" i="1" dirty="0" smtClean="0"/>
              <a:t>,  за исключением  подпункта 1.39  пункта 1  статьи 1, подпункта 1.3  пункта 1  и части  первой  пункта 4  статьи 71,  пункта 1  статьи 129  Кодекса Республики  Беларусь  об образовании (в редакции  настоящего  Закона),  статьи 2  и 3 настоящего Закона – </a:t>
            </a:r>
            <a:r>
              <a:rPr lang="ru-RU" sz="1800" b="1" i="1" dirty="0" smtClean="0"/>
              <a:t>с 1 сентября 2022 г</a:t>
            </a:r>
            <a:r>
              <a:rPr lang="ru-RU" sz="1800" i="1" dirty="0" smtClean="0"/>
              <a:t>.;</a:t>
            </a:r>
          </a:p>
          <a:p>
            <a:endParaRPr lang="ru-RU"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Статья 230. Общие требования к приему (зачислению) лиц для получения </a:t>
            </a:r>
            <a:br>
              <a:rPr lang="ru-RU" sz="2000" b="1" dirty="0" smtClean="0"/>
            </a:br>
            <a:r>
              <a:rPr lang="ru-RU" sz="2000" b="1" dirty="0" smtClean="0"/>
              <a:t>дополнительного образования детей и молодежи</a:t>
            </a:r>
            <a:endParaRPr lang="ru-RU" sz="2000" b="1" dirty="0"/>
          </a:p>
        </p:txBody>
      </p:sp>
      <p:sp>
        <p:nvSpPr>
          <p:cNvPr id="3" name="Содержимое 2"/>
          <p:cNvSpPr>
            <a:spLocks noGrp="1"/>
          </p:cNvSpPr>
          <p:nvPr>
            <p:ph idx="1"/>
          </p:nvPr>
        </p:nvSpPr>
        <p:spPr/>
        <p:txBody>
          <a:bodyPr>
            <a:normAutofit fontScale="55000" lnSpcReduction="20000"/>
          </a:bodyPr>
          <a:lstStyle/>
          <a:p>
            <a:endParaRPr lang="ru-RU" dirty="0" smtClean="0"/>
          </a:p>
          <a:p>
            <a:pPr marL="514350" indent="-514350">
              <a:buAutoNum type="arabicPeriod"/>
            </a:pPr>
            <a:r>
              <a:rPr lang="ru-RU" dirty="0" smtClean="0"/>
              <a:t>Прием </a:t>
            </a:r>
            <a:r>
              <a:rPr lang="ru-RU" dirty="0" smtClean="0">
                <a:solidFill>
                  <a:srgbClr val="FF0000"/>
                </a:solidFill>
              </a:rPr>
              <a:t>(зачисление)</a:t>
            </a:r>
            <a:r>
              <a:rPr lang="ru-RU" dirty="0" smtClean="0"/>
              <a:t>  лица  для получения  дополнительного  образования  детей и молодежи осуществляется на основании его заявления при предъявлении свидетельства о рождении  или  документа,  удостоверяющего  личность,  если  иное  не установлено настоящей  статьей. От имени несовершеннолетнего  лица  заявление  может  быть  подано его законным представителем.</a:t>
            </a:r>
          </a:p>
          <a:p>
            <a:pPr marL="514350" indent="-514350">
              <a:buNone/>
            </a:pPr>
            <a:endParaRPr lang="ru-RU" dirty="0" smtClean="0"/>
          </a:p>
          <a:p>
            <a:pPr marL="514350" indent="-514350">
              <a:buNone/>
            </a:pPr>
            <a:r>
              <a:rPr lang="ru-RU" dirty="0" smtClean="0"/>
              <a:t>5. 	</a:t>
            </a:r>
            <a:r>
              <a:rPr lang="ru-RU" dirty="0" smtClean="0">
                <a:solidFill>
                  <a:srgbClr val="FF0000"/>
                </a:solidFill>
              </a:rPr>
              <a:t>Прием (зачисление)  лиц  для освоения  содержания  образовательной  программы дополнительного  образования  детей  и молодежи  с повышенным  уровнем  изучения образовательной области, темы, учебного предмета или учебной дисциплины в Академии управления  при  Президенте  Республики  Беларусь  осуществляется  на основании документов,  указанных  в пункте 1  настоящей  статьи,  рекомендации  с места  учебы и рекомендации  местного  исполнительного  и распорядительного  органа  либо уполномоченного  им  структурного  подразделения  и по результатам  проверки способностей, проводимой в порядке, определяемом Министерством образования.</a:t>
            </a:r>
            <a:endParaRPr lang="ru-RU"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Статья 231. Получение дополнительного образования детей и молодежи на дому </a:t>
            </a:r>
            <a:r>
              <a:rPr lang="ru-RU" sz="2000" i="1" dirty="0" smtClean="0"/>
              <a:t>(только редакторские изменения)</a:t>
            </a:r>
            <a:endParaRPr lang="ru-RU" sz="2000" i="1" dirty="0"/>
          </a:p>
        </p:txBody>
      </p:sp>
      <p:sp>
        <p:nvSpPr>
          <p:cNvPr id="3" name="Содержимое 2"/>
          <p:cNvSpPr>
            <a:spLocks noGrp="1"/>
          </p:cNvSpPr>
          <p:nvPr>
            <p:ph idx="1"/>
          </p:nvPr>
        </p:nvSpPr>
        <p:spPr/>
        <p:txBody>
          <a:bodyPr>
            <a:normAutofit/>
          </a:bodyPr>
          <a:lstStyle/>
          <a:p>
            <a:pPr>
              <a:buNone/>
            </a:pPr>
            <a:r>
              <a:rPr lang="ru-RU" sz="2000" b="1" dirty="0" smtClean="0"/>
              <a:t>Статья 232. Получение дополнительного образования детей и молодежи в санаторно-курортных и оздоровительных организациях</a:t>
            </a:r>
            <a:r>
              <a:rPr lang="ru-RU" sz="2000" i="1" dirty="0" smtClean="0"/>
              <a:t> (только редакторские изменения)</a:t>
            </a:r>
            <a:endParaRPr lang="ru-RU" sz="20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t/>
            </a:r>
            <a:br>
              <a:rPr lang="ru-RU" sz="2200" dirty="0" smtClean="0"/>
            </a:br>
            <a:r>
              <a:rPr lang="ru-RU" sz="2200" b="1" dirty="0" smtClean="0"/>
              <a:t>Статья 233. Аттестация учащихся при освоении содержания образовательной </a:t>
            </a:r>
            <a:br>
              <a:rPr lang="ru-RU" sz="2200" b="1" dirty="0" smtClean="0"/>
            </a:br>
            <a:r>
              <a:rPr lang="ru-RU" sz="2200" b="1" dirty="0" smtClean="0"/>
              <a:t>программы дополнительного образования детей и молодежи </a:t>
            </a:r>
            <a:r>
              <a:rPr lang="ru-RU" b="1" dirty="0" smtClean="0"/>
              <a:t/>
            </a:r>
            <a:br>
              <a:rPr lang="ru-RU" b="1" dirty="0" smtClean="0"/>
            </a:br>
            <a:endParaRPr lang="ru-RU" b="1" dirty="0"/>
          </a:p>
        </p:txBody>
      </p:sp>
      <p:sp>
        <p:nvSpPr>
          <p:cNvPr id="3" name="Содержимое 2"/>
          <p:cNvSpPr>
            <a:spLocks noGrp="1"/>
          </p:cNvSpPr>
          <p:nvPr>
            <p:ph idx="1"/>
          </p:nvPr>
        </p:nvSpPr>
        <p:spPr/>
        <p:txBody>
          <a:bodyPr>
            <a:normAutofit fontScale="47500" lnSpcReduction="20000"/>
          </a:bodyPr>
          <a:lstStyle/>
          <a:p>
            <a:pPr>
              <a:buNone/>
            </a:pPr>
            <a:r>
              <a:rPr lang="ru-RU" dirty="0" smtClean="0"/>
              <a:t>1</a:t>
            </a:r>
            <a:r>
              <a:rPr lang="ru-RU" sz="3400" dirty="0" smtClean="0"/>
              <a:t>. Текущую,  </a:t>
            </a:r>
            <a:r>
              <a:rPr lang="ru-RU" sz="3400" dirty="0" smtClean="0">
                <a:solidFill>
                  <a:srgbClr val="FF0000"/>
                </a:solidFill>
              </a:rPr>
              <a:t>промежуточную</a:t>
            </a:r>
            <a:r>
              <a:rPr lang="ru-RU" sz="3400" dirty="0" smtClean="0"/>
              <a:t>  и итоговую  аттестацию  при  получении </a:t>
            </a:r>
          </a:p>
          <a:p>
            <a:pPr>
              <a:buNone/>
            </a:pPr>
            <a:r>
              <a:rPr lang="ru-RU" sz="3400" dirty="0" smtClean="0"/>
              <a:t>дополнительного образования детей и молодежи проходят учащиеся только при освоении </a:t>
            </a:r>
          </a:p>
          <a:p>
            <a:pPr>
              <a:buNone/>
            </a:pPr>
            <a:r>
              <a:rPr lang="ru-RU" sz="3400" dirty="0" smtClean="0"/>
              <a:t>содержания образовательной программы дополнительного образования детей и молодежи </a:t>
            </a:r>
          </a:p>
          <a:p>
            <a:pPr>
              <a:buNone/>
            </a:pPr>
            <a:r>
              <a:rPr lang="ru-RU" sz="3400" dirty="0" smtClean="0"/>
              <a:t>с повышенным уровнем изучения образовательной области, темы, учебного предмета или </a:t>
            </a:r>
          </a:p>
          <a:p>
            <a:pPr>
              <a:buNone/>
            </a:pPr>
            <a:r>
              <a:rPr lang="ru-RU" sz="3400" dirty="0" smtClean="0"/>
              <a:t>учебной дисциплины. </a:t>
            </a:r>
          </a:p>
          <a:p>
            <a:endParaRPr lang="ru-RU" sz="3400" dirty="0" smtClean="0"/>
          </a:p>
          <a:p>
            <a:pPr>
              <a:buNone/>
            </a:pPr>
            <a:r>
              <a:rPr lang="ru-RU" sz="3400" dirty="0" smtClean="0">
                <a:solidFill>
                  <a:srgbClr val="FF0000"/>
                </a:solidFill>
              </a:rPr>
              <a:t>2. Формы, порядок оценки результатов учебной деятельности и проведения текущей, </a:t>
            </a:r>
          </a:p>
          <a:p>
            <a:pPr>
              <a:buNone/>
            </a:pPr>
            <a:r>
              <a:rPr lang="ru-RU" sz="3400" dirty="0" smtClean="0">
                <a:solidFill>
                  <a:srgbClr val="FF0000"/>
                </a:solidFill>
              </a:rPr>
              <a:t>промежуточной и итоговой аттестации учащихся, кроме учащихся детских школ искусств, </a:t>
            </a:r>
          </a:p>
          <a:p>
            <a:pPr>
              <a:buNone/>
            </a:pPr>
            <a:r>
              <a:rPr lang="ru-RU" sz="3400" dirty="0" smtClean="0">
                <a:solidFill>
                  <a:srgbClr val="FF0000"/>
                </a:solidFill>
              </a:rPr>
              <a:t>при  освоении  содержания  образовательной  программы  дополнительного  образования </a:t>
            </a:r>
          </a:p>
          <a:p>
            <a:pPr>
              <a:buNone/>
            </a:pPr>
            <a:r>
              <a:rPr lang="ru-RU" sz="3400" dirty="0" smtClean="0">
                <a:solidFill>
                  <a:srgbClr val="FF0000"/>
                </a:solidFill>
              </a:rPr>
              <a:t>детей и молодежи определяются Министерством образования. </a:t>
            </a:r>
          </a:p>
          <a:p>
            <a:endParaRPr lang="ru-RU" sz="3400" dirty="0" smtClean="0">
              <a:solidFill>
                <a:srgbClr val="FF0000"/>
              </a:solidFill>
            </a:endParaRPr>
          </a:p>
          <a:p>
            <a:pPr>
              <a:buNone/>
            </a:pPr>
            <a:r>
              <a:rPr lang="ru-RU" sz="3400" dirty="0" smtClean="0">
                <a:solidFill>
                  <a:srgbClr val="FF0000"/>
                </a:solidFill>
              </a:rPr>
              <a:t>3. Формы, порядок оценки результатов учебной деятельности и проведения текущей, </a:t>
            </a:r>
          </a:p>
          <a:p>
            <a:pPr>
              <a:buNone/>
            </a:pPr>
            <a:r>
              <a:rPr lang="ru-RU" sz="3400" dirty="0" smtClean="0">
                <a:solidFill>
                  <a:srgbClr val="FF0000"/>
                </a:solidFill>
              </a:rPr>
              <a:t>промежуточной  и итоговой  аттестации  учащихся  при  освоении  содержания </a:t>
            </a:r>
          </a:p>
          <a:p>
            <a:pPr>
              <a:buNone/>
            </a:pPr>
            <a:r>
              <a:rPr lang="ru-RU" sz="3400" dirty="0" smtClean="0">
                <a:solidFill>
                  <a:srgbClr val="FF0000"/>
                </a:solidFill>
              </a:rPr>
              <a:t>образовательной  программы  дополнительного  образования  детей  и молодежи </a:t>
            </a:r>
          </a:p>
          <a:p>
            <a:pPr>
              <a:buNone/>
            </a:pPr>
            <a:r>
              <a:rPr lang="ru-RU" sz="3400" dirty="0" smtClean="0">
                <a:solidFill>
                  <a:srgbClr val="FF0000"/>
                </a:solidFill>
              </a:rPr>
              <a:t> в детских школах  искусств  определяются  Министерством  культуры  по согласованию </a:t>
            </a:r>
          </a:p>
          <a:p>
            <a:pPr>
              <a:buNone/>
            </a:pPr>
            <a:r>
              <a:rPr lang="ru-RU" sz="3400" dirty="0" smtClean="0">
                <a:solidFill>
                  <a:srgbClr val="FF0000"/>
                </a:solidFill>
              </a:rPr>
              <a:t>с Министерством образования.</a:t>
            </a:r>
            <a:endParaRPr lang="ru-RU" sz="3400"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smtClean="0"/>
              <a:t>Статья 85. Аттестация обучающихся</a:t>
            </a:r>
            <a:r>
              <a:rPr lang="ru-RU" dirty="0" smtClean="0"/>
              <a:t/>
            </a:r>
            <a:br>
              <a:rPr lang="ru-RU" dirty="0" smtClean="0"/>
            </a:br>
            <a:endParaRPr lang="ru-RU" dirty="0"/>
          </a:p>
        </p:txBody>
      </p:sp>
      <p:sp>
        <p:nvSpPr>
          <p:cNvPr id="3" name="Содержимое 2"/>
          <p:cNvSpPr>
            <a:spLocks noGrp="1"/>
          </p:cNvSpPr>
          <p:nvPr>
            <p:ph idx="1"/>
          </p:nvPr>
        </p:nvSpPr>
        <p:spPr>
          <a:xfrm>
            <a:off x="500034" y="857232"/>
            <a:ext cx="8229600" cy="4525963"/>
          </a:xfrm>
        </p:spPr>
        <p:txBody>
          <a:bodyPr>
            <a:normAutofit fontScale="32500" lnSpcReduction="20000"/>
          </a:bodyPr>
          <a:lstStyle/>
          <a:p>
            <a:pPr>
              <a:buNone/>
            </a:pPr>
            <a:r>
              <a:rPr lang="ru-RU" b="1" dirty="0" smtClean="0"/>
              <a:t> </a:t>
            </a:r>
            <a:endParaRPr lang="ru-RU" sz="4600" dirty="0" smtClean="0"/>
          </a:p>
          <a:p>
            <a:pPr>
              <a:buNone/>
            </a:pPr>
            <a:r>
              <a:rPr lang="ru-RU" sz="6000" dirty="0" smtClean="0"/>
              <a:t>2. Виды  и (или)  формы  аттестации  при  освоении  содержания  соответствующей образовательной программы определяются настоящим Кодексом. </a:t>
            </a:r>
          </a:p>
          <a:p>
            <a:pPr>
              <a:buNone/>
            </a:pPr>
            <a:r>
              <a:rPr lang="ru-RU" sz="6000" dirty="0" smtClean="0"/>
              <a:t>3. Аттестация  обучающихся  при  освоении  содержания  соответствующих образовательных  программ,  кроме  образовательных  программ  научно-ориентированного образования,  проводится  в соответствии  с правилами  проведения  аттестации обучающихся  при  освоении  содержания  соответствующих  образовательных  программ, утверждаемыми  Министерством  образования  по согласованию  с заинтересованными государственными органами, если иное не установлено настоящим Кодексом. </a:t>
            </a:r>
          </a:p>
          <a:p>
            <a:pPr>
              <a:buNone/>
            </a:pPr>
            <a:r>
              <a:rPr lang="ru-RU" sz="6000" dirty="0" smtClean="0"/>
              <a:t>	</a:t>
            </a:r>
            <a:endParaRPr lang="ru-RU" sz="6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Статья 91. Документы об обучении </a:t>
            </a:r>
            <a:r>
              <a:rPr lang="ru-RU" dirty="0" smtClean="0"/>
              <a:t/>
            </a:r>
            <a:br>
              <a:rPr lang="ru-RU" dirty="0" smtClean="0"/>
            </a:br>
            <a:endParaRPr lang="ru-RU" dirty="0"/>
          </a:p>
        </p:txBody>
      </p:sp>
      <p:sp>
        <p:nvSpPr>
          <p:cNvPr id="3" name="Содержимое 2"/>
          <p:cNvSpPr>
            <a:spLocks noGrp="1"/>
          </p:cNvSpPr>
          <p:nvPr>
            <p:ph idx="1"/>
          </p:nvPr>
        </p:nvSpPr>
        <p:spPr>
          <a:xfrm>
            <a:off x="500034" y="928670"/>
            <a:ext cx="8229600" cy="4525963"/>
          </a:xfrm>
        </p:spPr>
        <p:txBody>
          <a:bodyPr>
            <a:normAutofit fontScale="25000" lnSpcReduction="20000"/>
          </a:bodyPr>
          <a:lstStyle/>
          <a:p>
            <a:pPr algn="just">
              <a:buNone/>
            </a:pPr>
            <a:r>
              <a:rPr lang="ru-RU" sz="6400" dirty="0" smtClean="0"/>
              <a:t>1. </a:t>
            </a:r>
            <a:r>
              <a:rPr lang="ru-RU" sz="6400" b="1" dirty="0" smtClean="0"/>
              <a:t>Документ  об обучении </a:t>
            </a:r>
            <a:r>
              <a:rPr lang="ru-RU" sz="6400" dirty="0" smtClean="0"/>
              <a:t>–  документ  государственного  образца,  подтверждающий освоение  обучающимся  содержания  соответствующей  образовательной  программы, незавершенное освоение содержания образовательной программы, обучение и воспитание в учреждении  образования,  иной  организации,  осуществляющей  образовательную деятельность,  не прошедших  или  не подтвердивших  государственную  аккредитацию, у индивидуального предпринимателя, осуществляющего образовательную деятельность. </a:t>
            </a:r>
          </a:p>
          <a:p>
            <a:pPr>
              <a:buNone/>
            </a:pPr>
            <a:r>
              <a:rPr lang="ru-RU" sz="6400" dirty="0" smtClean="0"/>
              <a:t>2. Документами об обучении являются: </a:t>
            </a:r>
          </a:p>
          <a:p>
            <a:pPr>
              <a:buNone/>
            </a:pPr>
            <a:r>
              <a:rPr lang="ru-RU" sz="6400" dirty="0" smtClean="0"/>
              <a:t>2.1. свидетельство о специальном образовании; </a:t>
            </a:r>
          </a:p>
          <a:p>
            <a:pPr>
              <a:buNone/>
            </a:pPr>
            <a:r>
              <a:rPr lang="ru-RU" sz="6400" dirty="0" smtClean="0"/>
              <a:t>2.2. свидетельство о стажировке руководящих работников и специалистов; </a:t>
            </a:r>
          </a:p>
          <a:p>
            <a:pPr>
              <a:buNone/>
            </a:pPr>
            <a:r>
              <a:rPr lang="ru-RU" sz="6400" dirty="0" smtClean="0"/>
              <a:t>2.3. удостоверение о специальной подготовке; </a:t>
            </a:r>
          </a:p>
          <a:p>
            <a:pPr>
              <a:buNone/>
            </a:pPr>
            <a:r>
              <a:rPr lang="ru-RU" sz="6400" dirty="0" smtClean="0"/>
              <a:t>2.4. свидетельство  о подготовке,  переподготовке,  повышении  квалификации рабочего (служащего); </a:t>
            </a:r>
          </a:p>
          <a:p>
            <a:pPr>
              <a:buNone/>
            </a:pPr>
            <a:r>
              <a:rPr lang="ru-RU" sz="6400" dirty="0" smtClean="0"/>
              <a:t>2.5. свидетельство  о подготовке,  переподготовке,  повышении  квалификации водителей механических транспортных средств, самоходных машин; </a:t>
            </a:r>
          </a:p>
          <a:p>
            <a:pPr>
              <a:buNone/>
            </a:pPr>
            <a:r>
              <a:rPr lang="ru-RU" sz="6400" dirty="0" smtClean="0"/>
              <a:t>2.6. свидетельство  об окончании  факультета  </a:t>
            </a:r>
            <a:r>
              <a:rPr lang="ru-RU" sz="6400" dirty="0" err="1" smtClean="0"/>
              <a:t>довузовской</a:t>
            </a:r>
            <a:r>
              <a:rPr lang="ru-RU" sz="6400" dirty="0" smtClean="0"/>
              <a:t>  подготовки, подготовительного отделения, подготовительных курсов; </a:t>
            </a:r>
          </a:p>
          <a:p>
            <a:r>
              <a:rPr lang="ru-RU" sz="6400" b="1" dirty="0" smtClean="0"/>
              <a:t>2.7. свидетельство о дополнительном образовании детей и молодежи</a:t>
            </a:r>
            <a:r>
              <a:rPr lang="ru-RU" sz="6400" dirty="0" smtClean="0"/>
              <a:t>; </a:t>
            </a:r>
          </a:p>
          <a:p>
            <a:r>
              <a:rPr lang="ru-RU" sz="6400" dirty="0" smtClean="0"/>
              <a:t>2.8. справка об обучении; </a:t>
            </a:r>
          </a:p>
          <a:p>
            <a:r>
              <a:rPr lang="ru-RU" sz="6400" dirty="0" smtClean="0"/>
              <a:t>2.9. сертификат об обучении.</a:t>
            </a:r>
          </a:p>
          <a:p>
            <a:pPr>
              <a:buNone/>
            </a:pPr>
            <a:r>
              <a:rPr lang="ru-RU" sz="6400" dirty="0" smtClean="0"/>
              <a:t>9. </a:t>
            </a:r>
            <a:r>
              <a:rPr lang="ru-RU" sz="6400" b="1" dirty="0" smtClean="0"/>
              <a:t>Свидетельство  о дополнительном  образовании  детей  и молодежи  выдается </a:t>
            </a:r>
            <a:r>
              <a:rPr lang="ru-RU" sz="6400" dirty="0" smtClean="0"/>
              <a:t>обучающимся,  освоившим  содержание  образовательной  программы  дополнительного образования  детей  и молодежи  с изучением  учебных  предметов,  учебных  дисциплин, образовательных областей, тем на повышенном уровне.</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hangingPunct="0"/>
            <a:r>
              <a:rPr lang="ru-RU" sz="2000" b="1" dirty="0" smtClean="0"/>
              <a:t>Статья 234.	Система научно-методического обеспечения дополнительного образования детей и молодежи</a:t>
            </a:r>
          </a:p>
        </p:txBody>
      </p:sp>
      <p:sp>
        <p:nvSpPr>
          <p:cNvPr id="3" name="Содержимое 2"/>
          <p:cNvSpPr>
            <a:spLocks noGrp="1"/>
          </p:cNvSpPr>
          <p:nvPr>
            <p:ph idx="1"/>
          </p:nvPr>
        </p:nvSpPr>
        <p:spPr/>
        <p:txBody>
          <a:bodyPr>
            <a:normAutofit fontScale="77500" lnSpcReduction="20000"/>
          </a:bodyPr>
          <a:lstStyle/>
          <a:p>
            <a:pPr hangingPunct="0">
              <a:buNone/>
            </a:pPr>
            <a:r>
              <a:rPr lang="ru-RU" sz="2900" dirty="0" smtClean="0"/>
              <a:t>1. Научно-методическое  обеспечение  дополнительного  образования  детей и молодежи включает в себя: </a:t>
            </a:r>
          </a:p>
          <a:p>
            <a:pPr hangingPunct="0"/>
            <a:r>
              <a:rPr lang="ru-RU" sz="2900" dirty="0" smtClean="0"/>
              <a:t>1.1. учебно-программную  документацию  образовательной  программы </a:t>
            </a:r>
          </a:p>
          <a:p>
            <a:pPr hangingPunct="0"/>
            <a:r>
              <a:rPr lang="ru-RU" sz="2900" dirty="0" smtClean="0"/>
              <a:t>дополнительного образования детей и молодежи; </a:t>
            </a:r>
          </a:p>
          <a:p>
            <a:pPr hangingPunct="0"/>
            <a:r>
              <a:rPr lang="ru-RU" sz="2900" dirty="0" smtClean="0"/>
              <a:t>1.2. программно-планирующую документацию воспитания; </a:t>
            </a:r>
          </a:p>
          <a:p>
            <a:pPr hangingPunct="0"/>
            <a:r>
              <a:rPr lang="ru-RU" sz="2900" dirty="0" smtClean="0"/>
              <a:t>1.3. учебно-методическую документацию; </a:t>
            </a:r>
          </a:p>
          <a:p>
            <a:pPr hangingPunct="0"/>
            <a:r>
              <a:rPr lang="ru-RU" sz="2900" dirty="0" smtClean="0"/>
              <a:t>1.4. учебные и иные издания; </a:t>
            </a:r>
          </a:p>
          <a:p>
            <a:pPr hangingPunct="0"/>
            <a:r>
              <a:rPr lang="ru-RU" sz="2900" dirty="0" smtClean="0"/>
              <a:t>1.5. информационно-аналитические материалы; </a:t>
            </a:r>
          </a:p>
          <a:p>
            <a:pPr hangingPunct="0"/>
            <a:r>
              <a:rPr lang="ru-RU" sz="2900" dirty="0" smtClean="0">
                <a:solidFill>
                  <a:srgbClr val="FF0000"/>
                </a:solidFill>
              </a:rPr>
              <a:t>1.6. методические  указания  по разработке  учебно-программной  документации образовательной программы дополнительного образования детей и молодежи.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002060"/>
                </a:solidFill>
              </a:rPr>
              <a:t>Статья 86. Научно-методическое обеспечение образования</a:t>
            </a:r>
            <a:endParaRPr lang="ru-RU" sz="2400" dirty="0">
              <a:solidFill>
                <a:srgbClr val="002060"/>
              </a:solidFill>
            </a:endParaRPr>
          </a:p>
        </p:txBody>
      </p:sp>
      <p:sp>
        <p:nvSpPr>
          <p:cNvPr id="3" name="Содержимое 2"/>
          <p:cNvSpPr>
            <a:spLocks noGrp="1"/>
          </p:cNvSpPr>
          <p:nvPr>
            <p:ph idx="1"/>
          </p:nvPr>
        </p:nvSpPr>
        <p:spPr/>
        <p:txBody>
          <a:bodyPr>
            <a:noAutofit/>
          </a:bodyPr>
          <a:lstStyle/>
          <a:p>
            <a:pPr hangingPunct="0">
              <a:spcBef>
                <a:spcPts val="0"/>
              </a:spcBef>
              <a:buNone/>
            </a:pPr>
            <a:r>
              <a:rPr lang="ru-RU" sz="1800" dirty="0" smtClean="0">
                <a:solidFill>
                  <a:srgbClr val="002060"/>
                </a:solidFill>
              </a:rPr>
              <a:t>1. Научно-методическое обеспечение образования осуществляется в   целях обеспечения получения образования, повышения качества образования и основывается на результатах фундаментальных и прикладных научных исследований в сфере образования.</a:t>
            </a:r>
          </a:p>
          <a:p>
            <a:pPr hangingPunct="0">
              <a:spcBef>
                <a:spcPts val="0"/>
              </a:spcBef>
              <a:buNone/>
            </a:pPr>
            <a:endParaRPr lang="ru-RU" sz="1800" dirty="0" smtClean="0">
              <a:solidFill>
                <a:srgbClr val="002060"/>
              </a:solidFill>
            </a:endParaRPr>
          </a:p>
          <a:p>
            <a:pPr hangingPunct="0">
              <a:spcBef>
                <a:spcPts val="0"/>
              </a:spcBef>
              <a:buNone/>
            </a:pPr>
            <a:r>
              <a:rPr lang="ru-RU" sz="1800" dirty="0" smtClean="0">
                <a:solidFill>
                  <a:srgbClr val="002060"/>
                </a:solidFill>
              </a:rPr>
              <a:t>3. Научно-методическое обеспечение образования включает в себя, если иное не установлено настоящим Кодексом:</a:t>
            </a:r>
          </a:p>
          <a:p>
            <a:pPr hangingPunct="0">
              <a:spcBef>
                <a:spcPts val="0"/>
              </a:spcBef>
            </a:pPr>
            <a:r>
              <a:rPr lang="ru-RU" sz="1800" dirty="0" smtClean="0">
                <a:solidFill>
                  <a:srgbClr val="002060"/>
                </a:solidFill>
              </a:rPr>
              <a:t>3.1. учебно-программную документацию образовательных программ; </a:t>
            </a:r>
          </a:p>
          <a:p>
            <a:pPr hangingPunct="0">
              <a:spcBef>
                <a:spcPts val="0"/>
              </a:spcBef>
            </a:pPr>
            <a:r>
              <a:rPr lang="ru-RU" sz="1800" dirty="0" smtClean="0">
                <a:solidFill>
                  <a:srgbClr val="002060"/>
                </a:solidFill>
              </a:rPr>
              <a:t>3.2. программно-планирующую документацию воспитания; </a:t>
            </a:r>
          </a:p>
          <a:p>
            <a:pPr hangingPunct="0">
              <a:spcBef>
                <a:spcPts val="0"/>
              </a:spcBef>
            </a:pPr>
            <a:r>
              <a:rPr lang="ru-RU" sz="1800" dirty="0" smtClean="0">
                <a:solidFill>
                  <a:srgbClr val="002060"/>
                </a:solidFill>
              </a:rPr>
              <a:t>3.3. учебно-методическую документацию; </a:t>
            </a:r>
          </a:p>
          <a:p>
            <a:pPr hangingPunct="0">
              <a:spcBef>
                <a:spcPts val="0"/>
              </a:spcBef>
            </a:pPr>
            <a:r>
              <a:rPr lang="ru-RU" sz="1800" dirty="0" smtClean="0">
                <a:solidFill>
                  <a:srgbClr val="002060"/>
                </a:solidFill>
              </a:rPr>
              <a:t>3.4. учебные, научные и иные издания; </a:t>
            </a:r>
          </a:p>
          <a:p>
            <a:pPr hangingPunct="0">
              <a:spcBef>
                <a:spcPts val="0"/>
              </a:spcBef>
            </a:pPr>
            <a:r>
              <a:rPr lang="ru-RU" sz="1800" dirty="0" smtClean="0">
                <a:solidFill>
                  <a:srgbClr val="FF0000"/>
                </a:solidFill>
              </a:rPr>
              <a:t>3.5. контрольно-измерительные материалы; </a:t>
            </a:r>
          </a:p>
          <a:p>
            <a:pPr hangingPunct="0">
              <a:spcBef>
                <a:spcPts val="0"/>
              </a:spcBef>
            </a:pPr>
            <a:r>
              <a:rPr lang="ru-RU" sz="1800" dirty="0" smtClean="0">
                <a:solidFill>
                  <a:srgbClr val="002060"/>
                </a:solidFill>
              </a:rPr>
              <a:t>3.6. информационно-аналитические материалы; </a:t>
            </a:r>
          </a:p>
          <a:p>
            <a:pPr hangingPunct="0">
              <a:spcBef>
                <a:spcPts val="0"/>
              </a:spcBef>
            </a:pPr>
            <a:r>
              <a:rPr lang="ru-RU" sz="1800" dirty="0" smtClean="0">
                <a:solidFill>
                  <a:srgbClr val="FF0000"/>
                </a:solidFill>
              </a:rPr>
              <a:t>3.7. методические  указания  по разработке  учебно-программной  документации образовательных программ.</a:t>
            </a:r>
            <a:endParaRPr lang="ru-RU" sz="18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002060"/>
                </a:solidFill>
              </a:rPr>
              <a:t>Статья 86. Научно-методическое обеспечение образования</a:t>
            </a:r>
            <a:endParaRPr lang="ru-RU" sz="2400" dirty="0">
              <a:solidFill>
                <a:srgbClr val="002060"/>
              </a:solidFill>
            </a:endParaRPr>
          </a:p>
        </p:txBody>
      </p:sp>
      <p:sp>
        <p:nvSpPr>
          <p:cNvPr id="3" name="Содержимое 2"/>
          <p:cNvSpPr>
            <a:spLocks noGrp="1"/>
          </p:cNvSpPr>
          <p:nvPr>
            <p:ph idx="1"/>
          </p:nvPr>
        </p:nvSpPr>
        <p:spPr/>
        <p:txBody>
          <a:bodyPr>
            <a:normAutofit fontScale="62500" lnSpcReduction="20000"/>
          </a:bodyPr>
          <a:lstStyle/>
          <a:p>
            <a:pPr>
              <a:buNone/>
            </a:pPr>
            <a:r>
              <a:rPr lang="ru-RU" dirty="0" smtClean="0">
                <a:solidFill>
                  <a:srgbClr val="002060"/>
                </a:solidFill>
              </a:rPr>
              <a:t>7. Состав,  порядок  разработки,  согласования  и утверждения  </a:t>
            </a:r>
            <a:r>
              <a:rPr lang="ru-RU" b="1" dirty="0" smtClean="0">
                <a:solidFill>
                  <a:srgbClr val="002060"/>
                </a:solidFill>
              </a:rPr>
              <a:t>учебно-программной  документации</a:t>
            </a:r>
            <a:r>
              <a:rPr lang="ru-RU" dirty="0" smtClean="0">
                <a:solidFill>
                  <a:srgbClr val="002060"/>
                </a:solidFill>
              </a:rPr>
              <a:t>  образовательных  программ  научно-ориентированного  образования, образовательных  программ  специального  образования,  </a:t>
            </a:r>
            <a:r>
              <a:rPr lang="ru-RU" b="1" dirty="0" smtClean="0">
                <a:solidFill>
                  <a:srgbClr val="002060"/>
                </a:solidFill>
              </a:rPr>
              <a:t>образовательных  программ дополнительного  образования  детей  и молодежи,</a:t>
            </a:r>
            <a:r>
              <a:rPr lang="ru-RU" dirty="0" smtClean="0">
                <a:solidFill>
                  <a:srgbClr val="002060"/>
                </a:solidFill>
              </a:rPr>
              <a:t>  образовательных  программ  дополнительного образования взрослых и содержание учебно-программной документации </a:t>
            </a:r>
            <a:r>
              <a:rPr lang="ru-RU" b="1" dirty="0" smtClean="0">
                <a:solidFill>
                  <a:srgbClr val="002060"/>
                </a:solidFill>
              </a:rPr>
              <a:t>устанавливаются настоящим Кодексом. </a:t>
            </a:r>
          </a:p>
          <a:p>
            <a:pPr>
              <a:buNone/>
            </a:pPr>
            <a:r>
              <a:rPr lang="ru-RU" dirty="0" smtClean="0">
                <a:solidFill>
                  <a:srgbClr val="002060"/>
                </a:solidFill>
              </a:rPr>
              <a:t>      Состав  учебно-программной  документации  образовательной  программы дополнительного  образования  одаренных  детей  и молодежи  и ее  содержание устанавливаются настоящим Кодексом.</a:t>
            </a:r>
          </a:p>
          <a:p>
            <a:pPr>
              <a:buNone/>
            </a:pPr>
            <a:endParaRPr lang="ru-RU" dirty="0" smtClean="0">
              <a:solidFill>
                <a:srgbClr val="002060"/>
              </a:solidFill>
            </a:endParaRPr>
          </a:p>
          <a:p>
            <a:pPr>
              <a:buNone/>
            </a:pPr>
            <a:r>
              <a:rPr lang="ru-RU" dirty="0" smtClean="0">
                <a:solidFill>
                  <a:srgbClr val="002060"/>
                </a:solidFill>
              </a:rPr>
              <a:t>8. К </a:t>
            </a:r>
            <a:r>
              <a:rPr lang="ru-RU" b="1" dirty="0" smtClean="0">
                <a:solidFill>
                  <a:srgbClr val="002060"/>
                </a:solidFill>
              </a:rPr>
              <a:t>программно-планирующей документации воспитания </a:t>
            </a:r>
            <a:r>
              <a:rPr lang="ru-RU" dirty="0" smtClean="0">
                <a:solidFill>
                  <a:srgbClr val="002060"/>
                </a:solidFill>
              </a:rPr>
              <a:t>относится документация, определенная статьей 87 настоящего Кодекса. </a:t>
            </a:r>
            <a:endParaRPr lang="ru-RU"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002060"/>
                </a:solidFill>
              </a:rPr>
              <a:t>Статья 86. Научно-методическое обеспечение образования</a:t>
            </a:r>
            <a:endParaRPr lang="ru-RU" sz="2400" dirty="0">
              <a:solidFill>
                <a:srgbClr val="002060"/>
              </a:solidFill>
            </a:endParaRPr>
          </a:p>
        </p:txBody>
      </p:sp>
      <p:sp>
        <p:nvSpPr>
          <p:cNvPr id="3" name="Содержимое 2"/>
          <p:cNvSpPr>
            <a:spLocks noGrp="1"/>
          </p:cNvSpPr>
          <p:nvPr>
            <p:ph idx="1"/>
          </p:nvPr>
        </p:nvSpPr>
        <p:spPr/>
        <p:txBody>
          <a:bodyPr>
            <a:normAutofit fontScale="25000" lnSpcReduction="20000"/>
          </a:bodyPr>
          <a:lstStyle/>
          <a:p>
            <a:pPr hangingPunct="0">
              <a:spcBef>
                <a:spcPts val="0"/>
              </a:spcBef>
              <a:buNone/>
            </a:pPr>
            <a:r>
              <a:rPr lang="ru-RU" sz="7200" dirty="0" smtClean="0"/>
              <a:t>9. </a:t>
            </a:r>
            <a:r>
              <a:rPr lang="ru-RU" sz="7200" dirty="0" smtClean="0">
                <a:solidFill>
                  <a:srgbClr val="002060"/>
                </a:solidFill>
              </a:rPr>
              <a:t>К </a:t>
            </a:r>
            <a:r>
              <a:rPr lang="ru-RU" sz="7200" b="1" dirty="0" smtClean="0">
                <a:solidFill>
                  <a:srgbClr val="002060"/>
                </a:solidFill>
              </a:rPr>
              <a:t>учебно-методической документации </a:t>
            </a:r>
            <a:r>
              <a:rPr lang="ru-RU" sz="7200" dirty="0" smtClean="0">
                <a:solidFill>
                  <a:srgbClr val="002060"/>
                </a:solidFill>
              </a:rPr>
              <a:t>относятся методики преподавания учебных предметов,  учебных  дисциплин,  предметных  областей,  образовательных  областей,  тем, проведения коррекционных занятий, методические указания, методические рекомендации, инструктивно-методические  письма,  иная  документация,  предусмотренная  положением о соответствующем типе или виде учреждения образования. </a:t>
            </a:r>
          </a:p>
          <a:p>
            <a:pPr hangingPunct="0">
              <a:spcBef>
                <a:spcPts val="0"/>
              </a:spcBef>
              <a:buNone/>
            </a:pPr>
            <a:endParaRPr lang="ru-RU" sz="7200" dirty="0" smtClean="0">
              <a:solidFill>
                <a:srgbClr val="002060"/>
              </a:solidFill>
            </a:endParaRPr>
          </a:p>
          <a:p>
            <a:pPr hangingPunct="0">
              <a:spcBef>
                <a:spcPts val="0"/>
              </a:spcBef>
              <a:buNone/>
            </a:pPr>
            <a:r>
              <a:rPr lang="ru-RU" sz="7200" dirty="0" smtClean="0">
                <a:solidFill>
                  <a:srgbClr val="002060"/>
                </a:solidFill>
              </a:rPr>
              <a:t>10. </a:t>
            </a:r>
            <a:r>
              <a:rPr lang="ru-RU" sz="7200" b="1" dirty="0" smtClean="0">
                <a:solidFill>
                  <a:srgbClr val="002060"/>
                </a:solidFill>
              </a:rPr>
              <a:t>Учебное  издание </a:t>
            </a:r>
            <a:r>
              <a:rPr lang="ru-RU" sz="7200" dirty="0" smtClean="0">
                <a:solidFill>
                  <a:srgbClr val="002060"/>
                </a:solidFill>
              </a:rPr>
              <a:t>–  </a:t>
            </a:r>
            <a:r>
              <a:rPr lang="ru-RU" sz="7200" dirty="0" err="1" smtClean="0">
                <a:solidFill>
                  <a:srgbClr val="002060"/>
                </a:solidFill>
              </a:rPr>
              <a:t>издание</a:t>
            </a:r>
            <a:r>
              <a:rPr lang="ru-RU" sz="7200" dirty="0" smtClean="0">
                <a:solidFill>
                  <a:srgbClr val="002060"/>
                </a:solidFill>
              </a:rPr>
              <a:t>,  содержащее  с учетом  возрастных  особенностей обучающихся  систематизированные  сведения  научного  или  прикладного  характера, необходимые  для реализации  образовательных  программ,  изложенные  в форме,  удобной для организации  образовательного  процесса. Учебные  издания могут  быть  печатными  и (или) электронными…</a:t>
            </a:r>
          </a:p>
          <a:p>
            <a:pPr algn="just" hangingPunct="0">
              <a:buNone/>
            </a:pPr>
            <a:endParaRPr lang="ru-RU" dirty="0" smtClean="0">
              <a:solidFill>
                <a:srgbClr val="002060"/>
              </a:solidFill>
            </a:endParaRP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002060"/>
                </a:solidFill>
              </a:rPr>
              <a:t>Статья 86. Научно-методическое обеспечение образования</a:t>
            </a:r>
            <a:endParaRPr lang="ru-RU" sz="2400" dirty="0">
              <a:solidFill>
                <a:srgbClr val="002060"/>
              </a:solidFill>
            </a:endParaRPr>
          </a:p>
        </p:txBody>
      </p:sp>
      <p:sp>
        <p:nvSpPr>
          <p:cNvPr id="3" name="Содержимое 2"/>
          <p:cNvSpPr>
            <a:spLocks noGrp="1"/>
          </p:cNvSpPr>
          <p:nvPr>
            <p:ph idx="1"/>
          </p:nvPr>
        </p:nvSpPr>
        <p:spPr/>
        <p:txBody>
          <a:bodyPr>
            <a:noAutofit/>
          </a:bodyPr>
          <a:lstStyle/>
          <a:p>
            <a:pPr hangingPunct="0">
              <a:spcBef>
                <a:spcPts val="0"/>
              </a:spcBef>
              <a:buNone/>
            </a:pPr>
            <a:r>
              <a:rPr lang="ru-RU" sz="1800" b="1" dirty="0" smtClean="0"/>
              <a:t>12</a:t>
            </a:r>
            <a:r>
              <a:rPr lang="ru-RU" sz="1800" b="1" dirty="0" smtClean="0">
                <a:solidFill>
                  <a:srgbClr val="002060"/>
                </a:solidFill>
              </a:rPr>
              <a:t>. Информационно-аналитические  материалы </a:t>
            </a:r>
            <a:r>
              <a:rPr lang="ru-RU" sz="1800" dirty="0" smtClean="0">
                <a:solidFill>
                  <a:srgbClr val="002060"/>
                </a:solidFill>
              </a:rPr>
              <a:t>–  </a:t>
            </a:r>
            <a:r>
              <a:rPr lang="ru-RU" sz="1800" dirty="0" err="1" smtClean="0">
                <a:solidFill>
                  <a:srgbClr val="002060"/>
                </a:solidFill>
              </a:rPr>
              <a:t>материалы</a:t>
            </a:r>
            <a:r>
              <a:rPr lang="ru-RU" sz="1800" dirty="0" smtClean="0">
                <a:solidFill>
                  <a:srgbClr val="002060"/>
                </a:solidFill>
              </a:rPr>
              <a:t>,  содержащие  сведения, сравнительную  информацию,  аналитическую  информацию  о функционировании, перспективах  развития  системы  образования.  К информационно-аналитическим материалам относятся сведения государственных информационных ресурсов, баз данных, банков  данных  в случаях,  предусмотренных  актами  законодательства,  а также официальная  статистическая  информация,  справочники,  справки,  информационные письма, отчеты, доклады и иные материалы. </a:t>
            </a:r>
          </a:p>
          <a:p>
            <a:pPr hangingPunct="0">
              <a:spcBef>
                <a:spcPts val="0"/>
              </a:spcBef>
              <a:buNone/>
            </a:pPr>
            <a:r>
              <a:rPr lang="ru-RU" sz="1800" b="1" dirty="0" smtClean="0">
                <a:solidFill>
                  <a:srgbClr val="002060"/>
                </a:solidFill>
              </a:rPr>
              <a:t>13. </a:t>
            </a:r>
            <a:r>
              <a:rPr lang="ru-RU" sz="1800" b="1" dirty="0" smtClean="0">
                <a:solidFill>
                  <a:srgbClr val="FF0000"/>
                </a:solidFill>
              </a:rPr>
              <a:t>Методические  указания  по разработке  учебно-программной  документации образовательных программ </a:t>
            </a:r>
            <a:r>
              <a:rPr lang="ru-RU" sz="1800" dirty="0" smtClean="0">
                <a:solidFill>
                  <a:srgbClr val="002060"/>
                </a:solidFill>
              </a:rPr>
              <a:t>устанавливают  требования к разработке учебно-программной документации, в том числе требования к ее структуре, оформлению и содержанию. </a:t>
            </a:r>
          </a:p>
          <a:p>
            <a:pPr hangingPunct="0">
              <a:spcBef>
                <a:spcPts val="0"/>
              </a:spcBef>
              <a:buNone/>
            </a:pPr>
            <a:r>
              <a:rPr lang="ru-RU" sz="1800" dirty="0" smtClean="0">
                <a:solidFill>
                  <a:srgbClr val="002060"/>
                </a:solidFill>
              </a:rPr>
              <a:t>	Методические  указания  по разработке  учебно-программной  документации </a:t>
            </a:r>
          </a:p>
          <a:p>
            <a:pPr hangingPunct="0">
              <a:spcBef>
                <a:spcPts val="0"/>
              </a:spcBef>
              <a:buNone/>
            </a:pPr>
            <a:r>
              <a:rPr lang="ru-RU" sz="1800" dirty="0" smtClean="0">
                <a:solidFill>
                  <a:srgbClr val="002060"/>
                </a:solidFill>
              </a:rPr>
              <a:t>	образовательных программ разрабатываются по каждому уровню основного образования, дополнительному  образованию,  специальному  образованию  организациями, осуществляющими  научно-методическое  обеспечение  образования,  учреждениями образования в соответствии с их полномочиями.</a:t>
            </a:r>
            <a:endParaRPr lang="ru-RU" sz="18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ГЛАВА 1 </a:t>
            </a:r>
            <a:r>
              <a:rPr lang="ru-RU" sz="2000" dirty="0" smtClean="0"/>
              <a:t/>
            </a:r>
            <a:br>
              <a:rPr lang="ru-RU" sz="2000" dirty="0" smtClean="0"/>
            </a:br>
            <a:r>
              <a:rPr lang="ru-RU" sz="2000" b="1" dirty="0" smtClean="0"/>
              <a:t>ОСНОВНЫЕ ПОЛОЖЕНИЯ</a:t>
            </a:r>
            <a:endParaRPr lang="ru-RU" sz="2000" dirty="0"/>
          </a:p>
        </p:txBody>
      </p:sp>
      <p:sp>
        <p:nvSpPr>
          <p:cNvPr id="3" name="Содержимое 2"/>
          <p:cNvSpPr>
            <a:spLocks noGrp="1"/>
          </p:cNvSpPr>
          <p:nvPr>
            <p:ph idx="1"/>
          </p:nvPr>
        </p:nvSpPr>
        <p:spPr>
          <a:xfrm>
            <a:off x="500034" y="1142984"/>
            <a:ext cx="8229600" cy="4525963"/>
          </a:xfrm>
        </p:spPr>
        <p:txBody>
          <a:bodyPr>
            <a:normAutofit fontScale="25000" lnSpcReduction="20000"/>
          </a:bodyPr>
          <a:lstStyle/>
          <a:p>
            <a:endParaRPr lang="ru-RU" dirty="0" smtClean="0"/>
          </a:p>
          <a:p>
            <a:pPr>
              <a:buNone/>
            </a:pPr>
            <a:r>
              <a:rPr lang="ru-RU" sz="7200" b="1" dirty="0" smtClean="0"/>
              <a:t>Статья 1. Основные термины, применяемые в настоящем Кодексе, </a:t>
            </a:r>
            <a:endParaRPr lang="ru-RU" sz="7200" dirty="0" smtClean="0"/>
          </a:p>
          <a:p>
            <a:pPr>
              <a:buNone/>
            </a:pPr>
            <a:r>
              <a:rPr lang="ru-RU" sz="7200" b="1" dirty="0" smtClean="0"/>
              <a:t>и их определения</a:t>
            </a:r>
            <a:endParaRPr lang="ru-RU" sz="7200" dirty="0" smtClean="0"/>
          </a:p>
          <a:p>
            <a:pPr>
              <a:buNone/>
            </a:pPr>
            <a:r>
              <a:rPr lang="ru-RU" sz="7200" dirty="0" smtClean="0">
                <a:solidFill>
                  <a:srgbClr val="FF0000"/>
                </a:solidFill>
              </a:rPr>
              <a:t>1.3. воспитание –  целенаправленный  процесс  формирования разносторонне развитой, нравственно зрелой, творческой личности обучающегося;</a:t>
            </a:r>
          </a:p>
          <a:p>
            <a:pPr>
              <a:buNone/>
            </a:pPr>
            <a:r>
              <a:rPr lang="ru-RU" sz="7200" i="1" dirty="0" smtClean="0">
                <a:solidFill>
                  <a:srgbClr val="00B050"/>
                </a:solidFill>
              </a:rPr>
              <a:t>1.1. воспитание — целенаправленный процесс формирования духовно-нравственной и эмоционально ценностной сферы личности обучающегося;</a:t>
            </a:r>
            <a:endParaRPr lang="ru-RU" sz="7200" dirty="0" smtClean="0">
              <a:solidFill>
                <a:srgbClr val="00B050"/>
              </a:solidFill>
            </a:endParaRPr>
          </a:p>
          <a:p>
            <a:pPr>
              <a:buNone/>
            </a:pPr>
            <a:r>
              <a:rPr lang="ru-RU" sz="7200" dirty="0" smtClean="0"/>
              <a:t>1.24. обучение – целенаправленный процесс организации и стимулирования учебной деятельности  обучающихся  по овладению  ими  знаниями,  умениями,  навыками, формированию у них компетенций, развитию их творческих способностей;</a:t>
            </a:r>
          </a:p>
          <a:p>
            <a:pPr>
              <a:buNone/>
            </a:pPr>
            <a:r>
              <a:rPr lang="ru-RU" sz="7200" dirty="0" smtClean="0"/>
              <a:t>1.20. образовательная программа –  совокупность документации, регламентирующей образовательный  процесс,  и требований  к условиям,  необходимым  для получения в соответствии с ожидаемыми результатами определенного уровня основного образования или  определенного  вида  дополнительного  образования,  а также  специального образования; </a:t>
            </a:r>
          </a:p>
          <a:p>
            <a:pPr>
              <a:buNone/>
            </a:pPr>
            <a:r>
              <a:rPr lang="ru-RU" sz="7200" dirty="0" smtClean="0"/>
              <a:t>1.21. образовательный  процесс –  обучение  и воспитание,  организованные учреждением  образования,  организацией,  реализующей  образовательные программы научно-ориентированного  образования,  иной  организацией,  индивидуальным предпринимателем,  осуществляющими  образовательную  деятельность,  в целях  освоения обучающимися содержания образовательных программ; </a:t>
            </a:r>
            <a:r>
              <a:rPr lang="ru-RU" sz="7200" dirty="0" smtClean="0">
                <a:solidFill>
                  <a:srgbClr val="FF0000"/>
                </a:solidFill>
              </a:rPr>
              <a:t>(далее – ст. 81, 83)</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hangingPunct="0"/>
            <a:r>
              <a:rPr lang="ru-RU" sz="2000" b="1" dirty="0" smtClean="0"/>
              <a:t>Статья 234.	Система научно-методического обеспечения дополнительного образования детей и молодежи</a:t>
            </a:r>
          </a:p>
        </p:txBody>
      </p:sp>
      <p:sp>
        <p:nvSpPr>
          <p:cNvPr id="3" name="Содержимое 2"/>
          <p:cNvSpPr>
            <a:spLocks noGrp="1"/>
          </p:cNvSpPr>
          <p:nvPr>
            <p:ph idx="1"/>
          </p:nvPr>
        </p:nvSpPr>
        <p:spPr/>
        <p:txBody>
          <a:bodyPr>
            <a:noAutofit/>
          </a:bodyPr>
          <a:lstStyle/>
          <a:p>
            <a:pPr algn="just" hangingPunct="0">
              <a:buNone/>
            </a:pPr>
            <a:r>
              <a:rPr lang="be-BY" sz="1600" dirty="0" smtClean="0"/>
              <a:t>2. </a:t>
            </a:r>
            <a:r>
              <a:rPr lang="ru-RU" sz="1600" dirty="0" smtClean="0"/>
              <a:t>2. Научно-методическое  обеспечение  дополнительного  образования  детей </a:t>
            </a:r>
          </a:p>
          <a:p>
            <a:pPr algn="just" hangingPunct="0">
              <a:buNone/>
            </a:pPr>
            <a:r>
              <a:rPr lang="ru-RU" sz="1600" dirty="0" smtClean="0"/>
              <a:t>и молодежи осуществляют: </a:t>
            </a:r>
          </a:p>
          <a:p>
            <a:pPr algn="just" hangingPunct="0">
              <a:buNone/>
            </a:pPr>
            <a:r>
              <a:rPr lang="ru-RU" sz="1600" dirty="0" smtClean="0">
                <a:solidFill>
                  <a:srgbClr val="FF0000"/>
                </a:solidFill>
              </a:rPr>
              <a:t>2.1. организации,  осуществляющие  научно-методическое  обеспечение </a:t>
            </a:r>
          </a:p>
          <a:p>
            <a:pPr algn="just" hangingPunct="0">
              <a:buNone/>
            </a:pPr>
            <a:r>
              <a:rPr lang="ru-RU" sz="1600" dirty="0" smtClean="0">
                <a:solidFill>
                  <a:srgbClr val="FF0000"/>
                </a:solidFill>
              </a:rPr>
              <a:t>дополнительного образования детей и молодежи в сфере культуры; </a:t>
            </a:r>
          </a:p>
          <a:p>
            <a:pPr algn="just" hangingPunct="0">
              <a:buNone/>
            </a:pPr>
            <a:r>
              <a:rPr lang="ru-RU" sz="1600" dirty="0" smtClean="0">
                <a:solidFill>
                  <a:srgbClr val="FF0000"/>
                </a:solidFill>
              </a:rPr>
              <a:t>2.2. учреждения дополнительного образования одаренных детей и молодежи; </a:t>
            </a:r>
          </a:p>
          <a:p>
            <a:pPr algn="just" hangingPunct="0">
              <a:buNone/>
            </a:pPr>
            <a:r>
              <a:rPr lang="ru-RU" sz="1600" dirty="0" smtClean="0"/>
              <a:t>2.3. учреждения дополнительного образования детей и молодежи; </a:t>
            </a:r>
          </a:p>
          <a:p>
            <a:pPr algn="just" hangingPunct="0">
              <a:buNone/>
            </a:pPr>
            <a:r>
              <a:rPr lang="ru-RU" sz="1600" dirty="0" smtClean="0"/>
              <a:t>2.4. иные  учреждения  образования,  реализующие  образовательную  программу </a:t>
            </a:r>
          </a:p>
          <a:p>
            <a:pPr algn="just" hangingPunct="0">
              <a:buNone/>
            </a:pPr>
            <a:r>
              <a:rPr lang="ru-RU" sz="1600" dirty="0" smtClean="0"/>
              <a:t>дополнительного образования детей и молодежи; </a:t>
            </a:r>
          </a:p>
          <a:p>
            <a:pPr algn="just" hangingPunct="0">
              <a:buNone/>
            </a:pPr>
            <a:r>
              <a:rPr lang="ru-RU" sz="1600" dirty="0" smtClean="0"/>
              <a:t>2.5. иные  организации,  осуществляющие  образовательную  деятельность, </a:t>
            </a:r>
          </a:p>
          <a:p>
            <a:pPr algn="just" hangingPunct="0">
              <a:buNone/>
            </a:pPr>
            <a:r>
              <a:rPr lang="ru-RU" sz="1600" dirty="0" smtClean="0"/>
              <a:t>реализующие  образовательную  программу  дополнительного  образования  детей </a:t>
            </a:r>
          </a:p>
          <a:p>
            <a:pPr algn="just" hangingPunct="0">
              <a:buNone/>
            </a:pPr>
            <a:r>
              <a:rPr lang="ru-RU" sz="1600" dirty="0" smtClean="0"/>
              <a:t>и молодежи; </a:t>
            </a:r>
          </a:p>
          <a:p>
            <a:pPr algn="just" hangingPunct="0">
              <a:buNone/>
            </a:pPr>
            <a:r>
              <a:rPr lang="ru-RU" sz="1600" dirty="0" smtClean="0">
                <a:solidFill>
                  <a:srgbClr val="FF0000"/>
                </a:solidFill>
              </a:rPr>
              <a:t>2.6. организации,  участвующие  в реализации  образовательных  программ </a:t>
            </a:r>
          </a:p>
          <a:p>
            <a:pPr algn="just" hangingPunct="0">
              <a:buNone/>
            </a:pPr>
            <a:r>
              <a:rPr lang="ru-RU" sz="1600" dirty="0" smtClean="0">
                <a:solidFill>
                  <a:srgbClr val="FF0000"/>
                </a:solidFill>
              </a:rPr>
              <a:t>посредством сетевой формы взаимодействия; </a:t>
            </a:r>
          </a:p>
          <a:p>
            <a:pPr algn="just" hangingPunct="0">
              <a:buNone/>
            </a:pPr>
            <a:r>
              <a:rPr lang="ru-RU" sz="1600" dirty="0" smtClean="0"/>
              <a:t>2.7. органы  государственного  управления,  иные  государственные  организации, </a:t>
            </a:r>
          </a:p>
          <a:p>
            <a:pPr algn="just" hangingPunct="0">
              <a:buNone/>
            </a:pPr>
            <a:r>
              <a:rPr lang="ru-RU" sz="1600" dirty="0" smtClean="0"/>
              <a:t>подчиненные Правительству Республики Беларусь, иные организации и физические лица </a:t>
            </a:r>
          </a:p>
          <a:p>
            <a:pPr algn="just" hangingPunct="0">
              <a:buNone/>
            </a:pPr>
            <a:r>
              <a:rPr lang="ru-RU" sz="1600" dirty="0" smtClean="0"/>
              <a:t>в пределах их полномочий в сфере дополнительного образования детей и молодежи.</a:t>
            </a:r>
            <a:endParaRPr lang="ru-RU"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hangingPunct="0">
              <a:spcBef>
                <a:spcPts val="0"/>
              </a:spcBef>
            </a:pPr>
            <a:r>
              <a:rPr lang="ru-RU" sz="2000" b="1" dirty="0" smtClean="0"/>
              <a:t>Статья 235. Учебно-программная документация </a:t>
            </a:r>
            <a:br>
              <a:rPr lang="ru-RU" sz="2000" b="1" dirty="0" smtClean="0"/>
            </a:br>
            <a:r>
              <a:rPr lang="ru-RU" sz="2000" b="1" dirty="0" smtClean="0"/>
              <a:t>образовательной программы </a:t>
            </a:r>
            <a:br>
              <a:rPr lang="ru-RU" sz="2000" b="1" dirty="0" smtClean="0"/>
            </a:br>
            <a:r>
              <a:rPr lang="ru-RU" sz="2000" b="1" dirty="0" smtClean="0"/>
              <a:t>дополнительного образования детей и молодежи</a:t>
            </a:r>
            <a:endParaRPr lang="ru-RU" sz="2400" dirty="0"/>
          </a:p>
        </p:txBody>
      </p:sp>
      <p:sp>
        <p:nvSpPr>
          <p:cNvPr id="3" name="Содержимое 2"/>
          <p:cNvSpPr>
            <a:spLocks noGrp="1"/>
          </p:cNvSpPr>
          <p:nvPr>
            <p:ph idx="1"/>
          </p:nvPr>
        </p:nvSpPr>
        <p:spPr/>
        <p:txBody>
          <a:bodyPr>
            <a:normAutofit fontScale="62500" lnSpcReduction="20000"/>
          </a:bodyPr>
          <a:lstStyle/>
          <a:p>
            <a:pPr hangingPunct="0">
              <a:spcBef>
                <a:spcPts val="0"/>
              </a:spcBef>
              <a:buNone/>
            </a:pPr>
            <a:endParaRPr lang="ru-RU" b="1" i="1" dirty="0" smtClean="0">
              <a:solidFill>
                <a:srgbClr val="002060"/>
              </a:solidFill>
            </a:endParaRPr>
          </a:p>
          <a:p>
            <a:pPr hangingPunct="0">
              <a:spcBef>
                <a:spcPts val="0"/>
              </a:spcBef>
              <a:buNone/>
            </a:pPr>
            <a:r>
              <a:rPr lang="ru-RU" b="1" dirty="0" smtClean="0"/>
              <a:t>1. Учебно-программная документация образовательной программы дополнительного </a:t>
            </a:r>
          </a:p>
          <a:p>
            <a:pPr hangingPunct="0">
              <a:spcBef>
                <a:spcPts val="0"/>
              </a:spcBef>
              <a:buNone/>
            </a:pPr>
            <a:r>
              <a:rPr lang="ru-RU" b="1" dirty="0" smtClean="0"/>
              <a:t>образования детей и молодежи включает в себя: </a:t>
            </a:r>
          </a:p>
          <a:p>
            <a:pPr hangingPunct="0">
              <a:spcBef>
                <a:spcPts val="0"/>
              </a:spcBef>
              <a:buNone/>
            </a:pPr>
            <a:r>
              <a:rPr lang="ru-RU" dirty="0" smtClean="0"/>
              <a:t>1.1. типовые программы дополнительного образования детей и молодежи; </a:t>
            </a:r>
          </a:p>
          <a:p>
            <a:pPr hangingPunct="0">
              <a:spcBef>
                <a:spcPts val="0"/>
              </a:spcBef>
              <a:buNone/>
            </a:pPr>
            <a:r>
              <a:rPr lang="ru-RU" dirty="0" smtClean="0"/>
              <a:t>1.2. типовые учебные планы детских школ искусств; </a:t>
            </a:r>
          </a:p>
          <a:p>
            <a:pPr hangingPunct="0">
              <a:spcBef>
                <a:spcPts val="0"/>
              </a:spcBef>
              <a:buNone/>
            </a:pPr>
            <a:r>
              <a:rPr lang="ru-RU" dirty="0" smtClean="0">
                <a:solidFill>
                  <a:srgbClr val="FF0000"/>
                </a:solidFill>
              </a:rPr>
              <a:t>1.3. экспериментальные учебные планы детских школ искусств; </a:t>
            </a:r>
          </a:p>
          <a:p>
            <a:pPr hangingPunct="0">
              <a:spcBef>
                <a:spcPts val="0"/>
              </a:spcBef>
              <a:buNone/>
            </a:pPr>
            <a:r>
              <a:rPr lang="ru-RU" dirty="0" smtClean="0"/>
              <a:t>1.4. типовые учебные программы детских школ искусств; </a:t>
            </a:r>
          </a:p>
          <a:p>
            <a:pPr hangingPunct="0">
              <a:spcBef>
                <a:spcPts val="0"/>
              </a:spcBef>
              <a:buNone/>
            </a:pPr>
            <a:r>
              <a:rPr lang="ru-RU" dirty="0" smtClean="0">
                <a:solidFill>
                  <a:srgbClr val="FF0000"/>
                </a:solidFill>
              </a:rPr>
              <a:t>1.5. экспериментальные учебные программы детских школ искусств; </a:t>
            </a:r>
          </a:p>
          <a:p>
            <a:pPr hangingPunct="0">
              <a:spcBef>
                <a:spcPts val="0"/>
              </a:spcBef>
              <a:buNone/>
            </a:pPr>
            <a:r>
              <a:rPr lang="ru-RU" dirty="0" smtClean="0"/>
              <a:t>1.6. программы объединений по интересам; </a:t>
            </a:r>
          </a:p>
          <a:p>
            <a:pPr hangingPunct="0">
              <a:spcBef>
                <a:spcPts val="0"/>
              </a:spcBef>
              <a:buNone/>
            </a:pPr>
            <a:r>
              <a:rPr lang="ru-RU" dirty="0" smtClean="0"/>
              <a:t>1.7. экспериментальные  программы  дополнительного  образования  детей </a:t>
            </a:r>
          </a:p>
          <a:p>
            <a:pPr hangingPunct="0">
              <a:spcBef>
                <a:spcPts val="0"/>
              </a:spcBef>
              <a:buNone/>
            </a:pPr>
            <a:r>
              <a:rPr lang="ru-RU" dirty="0" smtClean="0"/>
              <a:t>и молодежи; </a:t>
            </a:r>
          </a:p>
          <a:p>
            <a:pPr hangingPunct="0">
              <a:spcBef>
                <a:spcPts val="0"/>
              </a:spcBef>
              <a:buNone/>
            </a:pPr>
            <a:r>
              <a:rPr lang="ru-RU" dirty="0" smtClean="0"/>
              <a:t>1.8. индивидуальные программы дополнительного образования детей и молодежи. </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t>Статья 235. Учебно-программная документация </a:t>
            </a:r>
            <a:br>
              <a:rPr lang="ru-RU" sz="2000" b="1" dirty="0" smtClean="0"/>
            </a:br>
            <a:r>
              <a:rPr lang="ru-RU" sz="2000" b="1" dirty="0" smtClean="0"/>
              <a:t>образовательной программы </a:t>
            </a:r>
            <a:br>
              <a:rPr lang="ru-RU" sz="2000" b="1" dirty="0" smtClean="0"/>
            </a:br>
            <a:r>
              <a:rPr lang="ru-RU" sz="2000" b="1" dirty="0" smtClean="0"/>
              <a:t>дополнительного образования детей и молодежи</a:t>
            </a:r>
            <a:endParaRPr lang="ru-RU" sz="2000" dirty="0"/>
          </a:p>
        </p:txBody>
      </p:sp>
      <p:sp>
        <p:nvSpPr>
          <p:cNvPr id="3" name="Содержимое 2"/>
          <p:cNvSpPr>
            <a:spLocks noGrp="1"/>
          </p:cNvSpPr>
          <p:nvPr>
            <p:ph idx="1"/>
          </p:nvPr>
        </p:nvSpPr>
        <p:spPr>
          <a:xfrm>
            <a:off x="500034" y="1285860"/>
            <a:ext cx="8229600" cy="4525963"/>
          </a:xfrm>
        </p:spPr>
        <p:txBody>
          <a:bodyPr>
            <a:noAutofit/>
          </a:bodyPr>
          <a:lstStyle/>
          <a:p>
            <a:pPr algn="just" hangingPunct="0">
              <a:spcBef>
                <a:spcPts val="0"/>
              </a:spcBef>
              <a:buNone/>
            </a:pPr>
            <a:r>
              <a:rPr lang="ru-RU" sz="1800" dirty="0" smtClean="0">
                <a:solidFill>
                  <a:srgbClr val="002060"/>
                </a:solidFill>
              </a:rPr>
              <a:t>2. </a:t>
            </a:r>
            <a:r>
              <a:rPr lang="ru-RU" sz="1800" dirty="0" smtClean="0"/>
              <a:t>Типовая  программа  дополнительного  образования  детей  и молодежи  является техническим  нормативным  правовым  актом  и определяет  цели  и задачи  изучения образовательных  областей,  тем,  учебных  предметов,  учебных  дисциплин соответствующего  профиля,  уровни  их  изучения,  срок  получения  дополнительного образования,  учебно-тематический  план,  время  на изучение  образовательных  областей, тем,  учебных  предметов,  учебных  дисциплин,  виды  занятий,  рекомендуемые  формы и методы  обучения  и воспитания  при  реализации  образовательной  программы дополнительного  образования детей и молодежи,  кроме  ее  реализации  в детских школах искусств.</a:t>
            </a:r>
          </a:p>
          <a:p>
            <a:pPr algn="just" hangingPunct="0">
              <a:spcBef>
                <a:spcPts val="0"/>
              </a:spcBef>
              <a:buNone/>
            </a:pPr>
            <a:r>
              <a:rPr lang="ru-RU" sz="1800" dirty="0" smtClean="0"/>
              <a:t> </a:t>
            </a:r>
          </a:p>
          <a:p>
            <a:pPr algn="just" hangingPunct="0">
              <a:spcBef>
                <a:spcPts val="0"/>
              </a:spcBef>
              <a:buNone/>
            </a:pPr>
            <a:r>
              <a:rPr lang="ru-RU" sz="1800" dirty="0" smtClean="0"/>
              <a:t>	Типовые  программы  дополнительного  образования  детей  и молодежи </a:t>
            </a:r>
          </a:p>
          <a:p>
            <a:pPr algn="just" hangingPunct="0">
              <a:spcBef>
                <a:spcPts val="0"/>
              </a:spcBef>
              <a:buNone/>
            </a:pPr>
            <a:r>
              <a:rPr lang="ru-RU" sz="1800" dirty="0" smtClean="0"/>
              <a:t>	разрабатываются  Министерством  образования  совместно  с организациями, </a:t>
            </a:r>
          </a:p>
          <a:p>
            <a:pPr algn="just" hangingPunct="0">
              <a:spcBef>
                <a:spcPts val="0"/>
              </a:spcBef>
              <a:buNone/>
            </a:pPr>
            <a:r>
              <a:rPr lang="ru-RU" sz="1800" dirty="0" smtClean="0"/>
              <a:t>	осуществляющими  научно-методическое  обеспечение  дополнительного  образования детей и молодежи, и утверждаются Министерством образования. </a:t>
            </a:r>
            <a:endParaRPr lang="ru-RU"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hangingPunct="0"/>
            <a:r>
              <a:rPr lang="ru-RU" sz="2000" dirty="0" smtClean="0">
                <a:solidFill>
                  <a:srgbClr val="002060"/>
                </a:solidFill>
              </a:rPr>
              <a:t>Типовые программы дополнительного образования детей и молодежи</a:t>
            </a:r>
            <a:br>
              <a:rPr lang="ru-RU" sz="2000" dirty="0" smtClean="0">
                <a:solidFill>
                  <a:srgbClr val="002060"/>
                </a:solidFill>
              </a:rPr>
            </a:br>
            <a:r>
              <a:rPr lang="ru-RU" sz="2000" dirty="0" smtClean="0">
                <a:solidFill>
                  <a:srgbClr val="002060"/>
                </a:solidFill>
              </a:rPr>
              <a:t> по профилям </a:t>
            </a:r>
            <a:br>
              <a:rPr lang="ru-RU" sz="2000" dirty="0" smtClean="0">
                <a:solidFill>
                  <a:srgbClr val="002060"/>
                </a:solidFill>
              </a:rPr>
            </a:br>
            <a:r>
              <a:rPr lang="ru-RU" sz="2000" dirty="0" smtClean="0">
                <a:solidFill>
                  <a:srgbClr val="002060"/>
                </a:solidFill>
              </a:rPr>
              <a:t>УТВЕРЖДЕНЫ постановлением Министерства образования Республики Беларусь от 6 сентября 2017 г. № 123</a:t>
            </a:r>
          </a:p>
        </p:txBody>
      </p:sp>
      <p:sp>
        <p:nvSpPr>
          <p:cNvPr id="3" name="Содержимое 2"/>
          <p:cNvSpPr>
            <a:spLocks noGrp="1"/>
          </p:cNvSpPr>
          <p:nvPr>
            <p:ph idx="1"/>
          </p:nvPr>
        </p:nvSpPr>
        <p:spPr/>
        <p:txBody>
          <a:bodyPr>
            <a:normAutofit fontScale="55000" lnSpcReduction="20000"/>
          </a:bodyPr>
          <a:lstStyle/>
          <a:p>
            <a:pPr algn="just">
              <a:buNone/>
            </a:pPr>
            <a:endParaRPr lang="ru-RU" sz="3800" dirty="0" smtClean="0">
              <a:solidFill>
                <a:srgbClr val="002060"/>
              </a:solidFill>
            </a:endParaRPr>
          </a:p>
          <a:p>
            <a:pPr algn="just">
              <a:buNone/>
            </a:pPr>
            <a:r>
              <a:rPr lang="ru-RU" sz="3800" dirty="0" smtClean="0">
                <a:solidFill>
                  <a:srgbClr val="002060"/>
                </a:solidFill>
              </a:rPr>
              <a:t>Структура типовой программы дополнительного образования детей и молодежи</a:t>
            </a:r>
          </a:p>
          <a:p>
            <a:pPr algn="just">
              <a:buNone/>
            </a:pPr>
            <a:r>
              <a:rPr lang="ru-RU" sz="3800" dirty="0" smtClean="0">
                <a:solidFill>
                  <a:srgbClr val="002060"/>
                </a:solidFill>
              </a:rPr>
              <a:t>- Пояснительная записка (цель реализации программы, задачи, возраст учащихся, образовательные области);</a:t>
            </a:r>
          </a:p>
          <a:p>
            <a:pPr algn="just">
              <a:buNone/>
            </a:pPr>
            <a:r>
              <a:rPr lang="ru-RU" sz="3800" dirty="0" smtClean="0">
                <a:solidFill>
                  <a:srgbClr val="002060"/>
                </a:solidFill>
              </a:rPr>
              <a:t>- Учебно-тематический план, который раскрывает содержание разделов, тем изучаемой образовательной области, учебного предмета, учебной дисциплины; определяет соотношение учебного времени, отводимого на теоретические и практические занятия;</a:t>
            </a:r>
          </a:p>
          <a:p>
            <a:pPr algn="just">
              <a:buNone/>
            </a:pPr>
            <a:r>
              <a:rPr lang="ru-RU" sz="3800" dirty="0" smtClean="0">
                <a:solidFill>
                  <a:srgbClr val="002060"/>
                </a:solidFill>
              </a:rPr>
              <a:t>- Содержание образовательных областей (даны в приложениях);</a:t>
            </a:r>
          </a:p>
          <a:p>
            <a:pPr algn="just">
              <a:buNone/>
            </a:pPr>
            <a:r>
              <a:rPr lang="ru-RU" sz="3800" dirty="0" smtClean="0">
                <a:solidFill>
                  <a:srgbClr val="002060"/>
                </a:solidFill>
              </a:rPr>
              <a:t>- Ожидаемые результаты;</a:t>
            </a:r>
          </a:p>
          <a:p>
            <a:pPr algn="just">
              <a:buNone/>
            </a:pPr>
            <a:r>
              <a:rPr lang="ru-RU" sz="3800" dirty="0" smtClean="0">
                <a:solidFill>
                  <a:srgbClr val="002060"/>
                </a:solidFill>
              </a:rPr>
              <a:t>- Формы подведения итогов реализации программы;</a:t>
            </a:r>
          </a:p>
          <a:p>
            <a:pPr algn="just">
              <a:buNone/>
            </a:pPr>
            <a:r>
              <a:rPr lang="ru-RU" sz="3800" dirty="0" smtClean="0">
                <a:solidFill>
                  <a:srgbClr val="002060"/>
                </a:solidFill>
              </a:rPr>
              <a:t>- Формы и методы реализации программы;</a:t>
            </a:r>
          </a:p>
          <a:p>
            <a:pPr algn="just">
              <a:buNone/>
            </a:pPr>
            <a:r>
              <a:rPr lang="ru-RU" sz="3800" dirty="0" smtClean="0">
                <a:solidFill>
                  <a:srgbClr val="002060"/>
                </a:solidFill>
              </a:rPr>
              <a:t>- Литература и информационные ресурсы.</a:t>
            </a:r>
          </a:p>
          <a:p>
            <a:pPr>
              <a:buNone/>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Образовательные области типовых программ дополнительного образования детей и молодежи</a:t>
            </a:r>
            <a:endParaRPr lang="ru-RU" sz="2400" dirty="0"/>
          </a:p>
        </p:txBody>
      </p:sp>
      <p:sp>
        <p:nvSpPr>
          <p:cNvPr id="3" name="Содержимое 2"/>
          <p:cNvSpPr>
            <a:spLocks noGrp="1"/>
          </p:cNvSpPr>
          <p:nvPr>
            <p:ph idx="1"/>
          </p:nvPr>
        </p:nvSpPr>
        <p:spPr/>
        <p:txBody>
          <a:bodyPr>
            <a:normAutofit fontScale="55000" lnSpcReduction="20000"/>
          </a:bodyPr>
          <a:lstStyle/>
          <a:p>
            <a:r>
              <a:rPr lang="ru-RU" dirty="0" smtClean="0"/>
              <a:t>технический профиль: </a:t>
            </a:r>
            <a:r>
              <a:rPr lang="ru-RU" dirty="0" smtClean="0">
                <a:hlinkClick r:id="rId2" action="ppaction://hlinkfile" tooltip="Образовательная область &quot;Техническое конструирование&quot;"/>
              </a:rPr>
              <a:t>"Техническое конструирование"</a:t>
            </a:r>
            <a:r>
              <a:rPr lang="ru-RU" dirty="0" smtClean="0"/>
              <a:t>, </a:t>
            </a:r>
            <a:r>
              <a:rPr lang="ru-RU" dirty="0" smtClean="0">
                <a:hlinkClick r:id="rId3" action="ppaction://hlinkfile" tooltip="Образовательная область &quot;Техническое моделирование&quot;"/>
              </a:rPr>
              <a:t>"Техническое моделирование"</a:t>
            </a:r>
            <a:r>
              <a:rPr lang="ru-RU" dirty="0" smtClean="0"/>
              <a:t>и иные, которые определяются учебно-программной документацией образовательной программы детей и молодежи;</a:t>
            </a:r>
          </a:p>
          <a:p>
            <a:pPr>
              <a:buNone/>
            </a:pPr>
            <a:endParaRPr lang="ru-RU" dirty="0" smtClean="0"/>
          </a:p>
          <a:p>
            <a:r>
              <a:rPr lang="ru-RU" dirty="0" smtClean="0"/>
              <a:t>спортивно-технический профиль: </a:t>
            </a:r>
            <a:r>
              <a:rPr lang="ru-RU" u="sng" dirty="0" smtClean="0">
                <a:hlinkClick r:id="rId4" action="ppaction://hlinkfile" tooltip="Образовательная область &quot;Авиамоделизм&quot;"/>
              </a:rPr>
              <a:t>"Авиамоделизм"</a:t>
            </a:r>
            <a:r>
              <a:rPr lang="ru-RU" dirty="0" smtClean="0"/>
              <a:t>, </a:t>
            </a:r>
            <a:r>
              <a:rPr lang="ru-RU" u="sng" dirty="0" smtClean="0">
                <a:hlinkClick r:id="rId5" action="ppaction://hlinkfile" tooltip="Образовательная область &quot;Автомоделизм&quot;"/>
              </a:rPr>
              <a:t>"Автомоделизм"</a:t>
            </a:r>
            <a:r>
              <a:rPr lang="ru-RU" dirty="0" smtClean="0"/>
              <a:t>, </a:t>
            </a:r>
            <a:r>
              <a:rPr lang="ru-RU" u="sng" dirty="0" smtClean="0">
                <a:hlinkClick r:id="rId6" action="ppaction://hlinkfile" tooltip="Образовательная область &quot;Автомотоспорт&quot;"/>
              </a:rPr>
              <a:t>"Автомотоспорт"</a:t>
            </a:r>
            <a:r>
              <a:rPr lang="ru-RU" dirty="0" smtClean="0"/>
              <a:t>, </a:t>
            </a:r>
            <a:r>
              <a:rPr lang="ru-RU" u="sng" dirty="0" smtClean="0">
                <a:hlinkClick r:id="rId7" action="ppaction://hlinkfile" tooltip="Образовательная область &quot;Картинг&quot;"/>
              </a:rPr>
              <a:t>"Картинг"</a:t>
            </a:r>
            <a:r>
              <a:rPr lang="ru-RU" dirty="0" smtClean="0"/>
              <a:t>, </a:t>
            </a:r>
            <a:r>
              <a:rPr lang="ru-RU" u="sng" dirty="0" smtClean="0">
                <a:hlinkClick r:id="rId8" action="ppaction://hlinkfile" tooltip="Образовательная область &quot;Киберспорт&quot;"/>
              </a:rPr>
              <a:t>"</a:t>
            </a:r>
            <a:r>
              <a:rPr lang="ru-RU" u="sng" dirty="0" err="1" smtClean="0">
                <a:hlinkClick r:id="rId9" action="ppaction://hlinkfile" tooltip="Образовательная область &quot;Киберспорт&quot;"/>
              </a:rPr>
              <a:t>Киберспорт</a:t>
            </a:r>
            <a:r>
              <a:rPr lang="ru-RU" u="sng" dirty="0" smtClean="0">
                <a:hlinkClick r:id="rId10" action="ppaction://hlinkfile" tooltip="Образовательная область &quot;Киберспорт&quot;"/>
              </a:rPr>
              <a:t>"</a:t>
            </a:r>
            <a:r>
              <a:rPr lang="ru-RU" dirty="0" smtClean="0"/>
              <a:t>, </a:t>
            </a:r>
            <a:r>
              <a:rPr lang="ru-RU" u="sng" dirty="0" smtClean="0">
                <a:hlinkClick r:id="rId11" action="ppaction://hlinkfile" tooltip="Образовательная область &quot;Судомоделизм&quot;"/>
              </a:rPr>
              <a:t>"Судомоделизм"</a:t>
            </a:r>
            <a:r>
              <a:rPr lang="ru-RU" dirty="0" smtClean="0"/>
              <a:t>, </a:t>
            </a:r>
            <a:r>
              <a:rPr lang="ru-RU" u="sng" dirty="0" smtClean="0">
                <a:hlinkClick r:id="rId12" action="ppaction://hlinkfile" tooltip="Образовательная область &quot;Радиоспорт&quot;"/>
              </a:rPr>
              <a:t>"Радиоспорт"</a:t>
            </a:r>
            <a:r>
              <a:rPr lang="ru-RU" dirty="0" smtClean="0"/>
              <a:t>, </a:t>
            </a:r>
            <a:r>
              <a:rPr lang="ru-RU" u="sng" dirty="0" smtClean="0">
                <a:hlinkClick r:id="rId13" action="ppaction://hlinkfile" tooltip="Образовательная область &quot;Ракетомоделизм&quot;"/>
              </a:rPr>
              <a:t>"</a:t>
            </a:r>
            <a:r>
              <a:rPr lang="ru-RU" u="sng" dirty="0" err="1" smtClean="0">
                <a:hlinkClick r:id="rId14" action="ppaction://hlinkfile" tooltip="Образовательная область &quot;Ракетомоделизм&quot;"/>
              </a:rPr>
              <a:t>Ракетомоделизм</a:t>
            </a:r>
            <a:r>
              <a:rPr lang="ru-RU" u="sng" dirty="0" smtClean="0">
                <a:hlinkClick r:id="rId15" action="ppaction://hlinkfile" tooltip="Образовательная область &quot;Ракетомоделизм&quot;"/>
              </a:rPr>
              <a:t>"</a:t>
            </a:r>
            <a:r>
              <a:rPr lang="ru-RU" dirty="0" smtClean="0"/>
              <a:t>, </a:t>
            </a:r>
            <a:r>
              <a:rPr lang="ru-RU" u="sng" dirty="0" smtClean="0">
                <a:hlinkClick r:id="rId16" action="ppaction://hlinkfile" tooltip="Образовательная область &quot;Роботоспорт&quot;"/>
              </a:rPr>
              <a:t>"</a:t>
            </a:r>
            <a:r>
              <a:rPr lang="ru-RU" u="sng" dirty="0" err="1" smtClean="0">
                <a:hlinkClick r:id="rId17" action="ppaction://hlinkfile" tooltip="Образовательная область &quot;Роботоспорт&quot;"/>
              </a:rPr>
              <a:t>Роботоспорт</a:t>
            </a:r>
            <a:r>
              <a:rPr lang="ru-RU" u="sng" dirty="0" smtClean="0">
                <a:hlinkClick r:id="rId18" action="ppaction://hlinkfile" tooltip="Образовательная область &quot;Роботоспорт&quot;"/>
              </a:rPr>
              <a:t>"</a:t>
            </a:r>
            <a:r>
              <a:rPr lang="ru-RU" dirty="0" smtClean="0"/>
              <a:t> и иные, которые определяются учебно-программной документацией;</a:t>
            </a:r>
          </a:p>
          <a:p>
            <a:pPr>
              <a:buNone/>
            </a:pPr>
            <a:endParaRPr lang="ru-RU" dirty="0" smtClean="0"/>
          </a:p>
          <a:p>
            <a:r>
              <a:rPr lang="ru-RU" dirty="0" smtClean="0"/>
              <a:t>туристско-краеведческий профиль: </a:t>
            </a:r>
            <a:r>
              <a:rPr lang="ru-RU" u="sng" dirty="0" smtClean="0">
                <a:hlinkClick r:id="rId19" action="ppaction://hlinkfile" tooltip="Образовательная область &quot;Краеведение&quot;"/>
              </a:rPr>
              <a:t>"Краеведение"</a:t>
            </a:r>
            <a:r>
              <a:rPr lang="ru-RU" dirty="0" smtClean="0"/>
              <a:t>, </a:t>
            </a:r>
            <a:r>
              <a:rPr lang="ru-RU" u="sng" dirty="0" smtClean="0">
                <a:hlinkClick r:id="rId20" action="ppaction://hlinkfile" tooltip="Образовательная область &quot;Экскурсоведение&quot;"/>
              </a:rPr>
              <a:t>"</a:t>
            </a:r>
            <a:r>
              <a:rPr lang="ru-RU" u="sng" dirty="0" err="1" smtClean="0">
                <a:hlinkClick r:id="rId21" action="ppaction://hlinkfile" tooltip="Образовательная область &quot;Экскурсоведение&quot;"/>
              </a:rPr>
              <a:t>Экскурсоведение</a:t>
            </a:r>
            <a:r>
              <a:rPr lang="ru-RU" u="sng" dirty="0" smtClean="0">
                <a:hlinkClick r:id="rId22" action="ppaction://hlinkfile" tooltip="Образовательная область &quot;Экскурсоведение&quot;"/>
              </a:rPr>
              <a:t>"</a:t>
            </a:r>
            <a:r>
              <a:rPr lang="ru-RU" dirty="0" smtClean="0"/>
              <a:t>, </a:t>
            </a:r>
            <a:r>
              <a:rPr lang="ru-RU" u="sng" dirty="0" smtClean="0">
                <a:hlinkClick r:id="rId23" action="ppaction://hlinkfile" tooltip="Образовательная область &quot;Туризм&quot;"/>
              </a:rPr>
              <a:t>"Туризм"</a:t>
            </a:r>
            <a:r>
              <a:rPr lang="ru-RU" dirty="0" smtClean="0"/>
              <a:t>, </a:t>
            </a:r>
            <a:r>
              <a:rPr lang="ru-RU" u="sng" dirty="0" smtClean="0">
                <a:hlinkClick r:id="rId24" action="ppaction://hlinkfile" tooltip="Образовательная область &quot;Спортивное скалолазание&quot;"/>
              </a:rPr>
              <a:t>"Спортивное скалолазание"</a:t>
            </a:r>
            <a:r>
              <a:rPr lang="ru-RU" dirty="0" smtClean="0"/>
              <a:t>, </a:t>
            </a:r>
            <a:r>
              <a:rPr lang="ru-RU" u="sng" dirty="0" smtClean="0">
                <a:hlinkClick r:id="rId25" action="ppaction://hlinkfile" tooltip="Образовательная область &quot;Спортивное ориентирование&quot;"/>
              </a:rPr>
              <a:t>"Спортивное ориентирование"</a:t>
            </a:r>
            <a:r>
              <a:rPr lang="ru-RU" dirty="0" smtClean="0"/>
              <a:t>;</a:t>
            </a:r>
          </a:p>
          <a:p>
            <a:pPr>
              <a:buNone/>
            </a:pPr>
            <a:endParaRPr lang="ru-RU" dirty="0" smtClean="0"/>
          </a:p>
          <a:p>
            <a:r>
              <a:rPr lang="ru-RU" dirty="0" smtClean="0"/>
              <a:t>эколого-биологический профиль: </a:t>
            </a:r>
            <a:r>
              <a:rPr lang="ru-RU" u="sng" dirty="0" smtClean="0">
                <a:solidFill>
                  <a:schemeClr val="tx2"/>
                </a:solidFill>
              </a:rPr>
              <a:t>"Экология"</a:t>
            </a:r>
            <a:r>
              <a:rPr lang="ru-RU" dirty="0" smtClean="0">
                <a:solidFill>
                  <a:schemeClr val="tx2"/>
                </a:solidFill>
              </a:rPr>
              <a:t> и </a:t>
            </a:r>
            <a:r>
              <a:rPr lang="ru-RU" u="sng" dirty="0" smtClean="0">
                <a:solidFill>
                  <a:schemeClr val="tx2"/>
                </a:solidFill>
              </a:rPr>
              <a:t>"Биология</a:t>
            </a:r>
            <a:r>
              <a:rPr lang="ru-RU" dirty="0" smtClean="0">
                <a:solidFill>
                  <a:schemeClr val="tx2"/>
                </a:solidFill>
              </a:rPr>
              <a:t>"</a:t>
            </a:r>
            <a:r>
              <a:rPr lang="ru-RU" dirty="0" smtClean="0"/>
              <a:t>;</a:t>
            </a:r>
          </a:p>
          <a:p>
            <a:endParaRPr lang="ru-RU" dirty="0" smtClean="0"/>
          </a:p>
          <a:p>
            <a:r>
              <a:rPr lang="ru-RU" dirty="0" smtClean="0"/>
              <a:t>физкультурно-спортивный профиль: </a:t>
            </a:r>
            <a:r>
              <a:rPr lang="ru-RU" u="sng" dirty="0" smtClean="0">
                <a:solidFill>
                  <a:schemeClr val="tx2"/>
                </a:solidFill>
              </a:rPr>
              <a:t>"Физкультурно-спортивная деятельность"</a:t>
            </a:r>
            <a:r>
              <a:rPr lang="ru-RU" dirty="0" smtClean="0">
                <a:solidFill>
                  <a:schemeClr val="tx2"/>
                </a:solidFill>
              </a:rPr>
              <a:t>, </a:t>
            </a:r>
            <a:r>
              <a:rPr lang="ru-RU" u="sng" dirty="0" smtClean="0">
                <a:solidFill>
                  <a:schemeClr val="tx2"/>
                </a:solidFill>
              </a:rPr>
              <a:t>"Спортивно-оздоровительная деятельность"</a:t>
            </a:r>
            <a:r>
              <a:rPr lang="ru-RU" dirty="0" smtClean="0">
                <a:solidFill>
                  <a:schemeClr val="tx2"/>
                </a:solidFill>
              </a:rPr>
              <a:t>, </a:t>
            </a:r>
            <a:r>
              <a:rPr lang="ru-RU" u="sng" dirty="0" smtClean="0">
                <a:solidFill>
                  <a:schemeClr val="tx2"/>
                </a:solidFill>
              </a:rPr>
              <a:t>"Ребенок дошкольного возраста и физическая культура"</a:t>
            </a:r>
            <a:r>
              <a:rPr lang="ru-RU" dirty="0" smtClean="0">
                <a:solidFill>
                  <a:schemeClr val="tx2"/>
                </a:solidFill>
              </a:rPr>
              <a:t>;</a:t>
            </a:r>
          </a:p>
          <a:p>
            <a:endParaRPr lang="ru-RU" dirty="0" smtClean="0"/>
          </a:p>
          <a:p>
            <a:endParaRPr lang="ru-RU"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Образовательные области типовых программ дополнительного образования детей и молодежи</a:t>
            </a:r>
            <a:endParaRPr lang="ru-RU" sz="2400" dirty="0"/>
          </a:p>
        </p:txBody>
      </p:sp>
      <p:sp>
        <p:nvSpPr>
          <p:cNvPr id="3" name="Содержимое 2"/>
          <p:cNvSpPr>
            <a:spLocks noGrp="1"/>
          </p:cNvSpPr>
          <p:nvPr>
            <p:ph idx="1"/>
          </p:nvPr>
        </p:nvSpPr>
        <p:spPr/>
        <p:txBody>
          <a:bodyPr>
            <a:normAutofit fontScale="55000" lnSpcReduction="20000"/>
          </a:bodyPr>
          <a:lstStyle/>
          <a:p>
            <a:pPr>
              <a:buNone/>
            </a:pPr>
            <a:endParaRPr lang="ru-RU" dirty="0" smtClean="0"/>
          </a:p>
          <a:p>
            <a:r>
              <a:rPr lang="ru-RU" dirty="0" smtClean="0"/>
              <a:t>художественный профиль: </a:t>
            </a:r>
            <a:r>
              <a:rPr lang="ru-RU" u="sng" dirty="0" smtClean="0">
                <a:hlinkClick r:id="rId2" action="ppaction://hlinkfile" tooltip="Образовательная область &quot;Изобразительное искусство&quot;"/>
              </a:rPr>
              <a:t>"Изобразительное искусство"</a:t>
            </a:r>
            <a:r>
              <a:rPr lang="ru-RU" dirty="0" smtClean="0"/>
              <a:t>, </a:t>
            </a:r>
            <a:r>
              <a:rPr lang="ru-RU" u="sng" dirty="0" smtClean="0">
                <a:hlinkClick r:id="rId3" action="ppaction://hlinkfile" tooltip="Образовательная область &quot;Декоративно-прикладное творчество&quot;"/>
              </a:rPr>
              <a:t>"Декоративно-прикладное искусство"</a:t>
            </a:r>
            <a:r>
              <a:rPr lang="ru-RU" dirty="0" smtClean="0"/>
              <a:t>, </a:t>
            </a:r>
            <a:r>
              <a:rPr lang="ru-RU" u="sng" dirty="0" smtClean="0">
                <a:hlinkClick r:id="rId4" action="ppaction://hlinkfile" tooltip="Образовательная область &quot;Музыкальное творчество&quot;"/>
              </a:rPr>
              <a:t>"Музыкальное творчество"</a:t>
            </a:r>
            <a:r>
              <a:rPr lang="ru-RU" dirty="0" smtClean="0"/>
              <a:t>, </a:t>
            </a:r>
            <a:r>
              <a:rPr lang="ru-RU" u="sng" dirty="0" smtClean="0">
                <a:hlinkClick r:id="rId5" action="ppaction://hlinkfile" tooltip="Образовательная область &quot;Хореография&quot;"/>
              </a:rPr>
              <a:t>"Хореография"</a:t>
            </a:r>
            <a:r>
              <a:rPr lang="ru-RU" dirty="0" smtClean="0"/>
              <a:t>, </a:t>
            </a:r>
            <a:r>
              <a:rPr lang="ru-RU" u="sng" dirty="0" smtClean="0">
                <a:hlinkClick r:id="rId6" action="ppaction://hlinkfile" tooltip="Образовательная область &quot;Театр&quot;"/>
              </a:rPr>
              <a:t>"Театр"</a:t>
            </a:r>
            <a:r>
              <a:rPr lang="ru-RU" dirty="0" smtClean="0"/>
              <a:t>;</a:t>
            </a:r>
          </a:p>
          <a:p>
            <a:pPr>
              <a:buNone/>
            </a:pPr>
            <a:endParaRPr lang="ru-RU" dirty="0" smtClean="0"/>
          </a:p>
          <a:p>
            <a:r>
              <a:rPr lang="ru-RU" dirty="0" smtClean="0"/>
              <a:t>социально-экономический профиль: </a:t>
            </a:r>
            <a:r>
              <a:rPr lang="ru-RU" u="sng" dirty="0" smtClean="0">
                <a:hlinkClick r:id="rId7" action="ppaction://hlinkfile" tooltip="Образовательная область &quot;Макроэкономика&quot;"/>
              </a:rPr>
              <a:t>"Макроэкономика"</a:t>
            </a:r>
            <a:r>
              <a:rPr lang="ru-RU" dirty="0" smtClean="0"/>
              <a:t>, </a:t>
            </a:r>
            <a:r>
              <a:rPr lang="ru-RU" u="sng" dirty="0" smtClean="0">
                <a:hlinkClick r:id="rId8" action="ppaction://hlinkfile" tooltip="Образовательная область &quot;Микроэкономика&quot;"/>
              </a:rPr>
              <a:t>"Микроэкономика"</a:t>
            </a:r>
            <a:r>
              <a:rPr lang="ru-RU" dirty="0" smtClean="0"/>
              <a:t>, </a:t>
            </a:r>
            <a:r>
              <a:rPr lang="ru-RU" u="sng" dirty="0" smtClean="0">
                <a:hlinkClick r:id="rId9" action="ppaction://hlinkfile" tooltip="Образовательная область &quot;Социология&quot;"/>
              </a:rPr>
              <a:t>"Социология"</a:t>
            </a:r>
            <a:r>
              <a:rPr lang="ru-RU" dirty="0" smtClean="0"/>
              <a:t>, </a:t>
            </a:r>
            <a:r>
              <a:rPr lang="ru-RU" u="sng" dirty="0" smtClean="0">
                <a:hlinkClick r:id="rId10" action="ppaction://hlinkfile" tooltip="Образовательная область &quot;Социально-экономическая статистика&quot;"/>
              </a:rPr>
              <a:t>"Социально-экономическая статистика"</a:t>
            </a:r>
            <a:r>
              <a:rPr lang="ru-RU" dirty="0" smtClean="0"/>
              <a:t>, </a:t>
            </a:r>
            <a:r>
              <a:rPr lang="ru-RU" u="sng" dirty="0" smtClean="0">
                <a:hlinkClick r:id="rId11" action="ppaction://hlinkfile" tooltip="Образовательная область &quot;Право&quot;"/>
              </a:rPr>
              <a:t>"Право"</a:t>
            </a:r>
            <a:r>
              <a:rPr lang="ru-RU" dirty="0" smtClean="0"/>
              <a:t> и иные, которые определяются учебно-программной документацией;</a:t>
            </a:r>
          </a:p>
          <a:p>
            <a:pPr>
              <a:buNone/>
            </a:pPr>
            <a:endParaRPr lang="ru-RU" dirty="0" smtClean="0"/>
          </a:p>
          <a:p>
            <a:r>
              <a:rPr lang="ru-RU" dirty="0" smtClean="0"/>
              <a:t>социально-педагогический профиль: </a:t>
            </a:r>
            <a:r>
              <a:rPr lang="ru-RU" u="sng" dirty="0" smtClean="0">
                <a:hlinkClick r:id="rId12" action="ppaction://hlinkfile" tooltip="Образовательная область &quot;Профессиональная ориентация&quot;"/>
              </a:rPr>
              <a:t>"Профессиональная ориентация"</a:t>
            </a:r>
            <a:r>
              <a:rPr lang="ru-RU" dirty="0" smtClean="0"/>
              <a:t>; </a:t>
            </a:r>
            <a:r>
              <a:rPr lang="ru-RU" u="sng" dirty="0" smtClean="0">
                <a:hlinkClick r:id="rId13" action="ppaction://hlinkfile" tooltip="Образовательная область &quot;Гендерная культура&quot;"/>
              </a:rPr>
              <a:t>"</a:t>
            </a:r>
            <a:r>
              <a:rPr lang="ru-RU" u="sng" dirty="0" err="1" smtClean="0">
                <a:hlinkClick r:id="rId14" action="ppaction://hlinkfile" tooltip="Образовательная область &quot;Гендерная культура&quot;"/>
              </a:rPr>
              <a:t>Гендерная</a:t>
            </a:r>
            <a:r>
              <a:rPr lang="ru-RU" u="sng" dirty="0" smtClean="0">
                <a:hlinkClick r:id="rId15" action="ppaction://hlinkfile" tooltip="Образовательная область &quot;Гендерная культура&quot;"/>
              </a:rPr>
              <a:t> культура"</a:t>
            </a:r>
            <a:r>
              <a:rPr lang="ru-RU" dirty="0" smtClean="0"/>
              <a:t>; </a:t>
            </a:r>
            <a:r>
              <a:rPr lang="ru-RU" u="sng" dirty="0" smtClean="0">
                <a:hlinkClick r:id="rId16" action="ppaction://hlinkfile" tooltip="Образовательная область &quot;Права человека&quot;"/>
              </a:rPr>
              <a:t>"Права человека"</a:t>
            </a:r>
            <a:r>
              <a:rPr lang="ru-RU" dirty="0" smtClean="0"/>
              <a:t>; </a:t>
            </a:r>
            <a:r>
              <a:rPr lang="ru-RU" u="sng" dirty="0" smtClean="0">
                <a:hlinkClick r:id="rId17" action="ppaction://hlinkfile" tooltip="Образовательная область &quot;Психологическая культура&quot;"/>
              </a:rPr>
              <a:t>"Психологическая культура</a:t>
            </a:r>
            <a:r>
              <a:rPr lang="ru-RU" u="sng" dirty="0" smtClean="0">
                <a:hlinkClick r:id="rId18" action="ppaction://hlinkfile" tooltip="Образовательная область &quot;Психологическая культура&quot;"/>
              </a:rPr>
              <a:t>"</a:t>
            </a:r>
            <a:r>
              <a:rPr lang="ru-RU" dirty="0" smtClean="0"/>
              <a:t>;</a:t>
            </a:r>
          </a:p>
          <a:p>
            <a:endParaRPr lang="ru-RU" dirty="0" smtClean="0"/>
          </a:p>
          <a:p>
            <a:r>
              <a:rPr lang="ru-RU" dirty="0" err="1" smtClean="0"/>
              <a:t>культурно-досуговый</a:t>
            </a:r>
            <a:r>
              <a:rPr lang="ru-RU" dirty="0" smtClean="0"/>
              <a:t> профиль: может иметь интегрированный характер (включать образовательные области </a:t>
            </a:r>
            <a:r>
              <a:rPr lang="ru-RU" u="sng" dirty="0" smtClean="0">
                <a:solidFill>
                  <a:schemeClr val="tx2"/>
                </a:solidFill>
              </a:rPr>
              <a:t>"Основы проектирования и игровая деятельность"</a:t>
            </a:r>
            <a:r>
              <a:rPr lang="ru-RU" dirty="0" smtClean="0">
                <a:solidFill>
                  <a:schemeClr val="tx2"/>
                </a:solidFill>
              </a:rPr>
              <a:t>, </a:t>
            </a:r>
            <a:r>
              <a:rPr lang="ru-RU" u="sng" dirty="0" smtClean="0">
                <a:solidFill>
                  <a:schemeClr val="tx2"/>
                </a:solidFill>
              </a:rPr>
              <a:t>"Основы режиссуры и сценарное мастерство"</a:t>
            </a:r>
            <a:r>
              <a:rPr lang="ru-RU" dirty="0" smtClean="0">
                <a:solidFill>
                  <a:schemeClr val="tx2"/>
                </a:solidFill>
              </a:rPr>
              <a:t>, </a:t>
            </a:r>
            <a:r>
              <a:rPr lang="ru-RU" u="sng" dirty="0" smtClean="0">
                <a:solidFill>
                  <a:schemeClr val="tx2"/>
                </a:solidFill>
              </a:rPr>
              <a:t>"Основы сценического и актерского мастерства</a:t>
            </a:r>
            <a:r>
              <a:rPr lang="ru-RU" u="sng" dirty="0" smtClean="0"/>
              <a:t>"</a:t>
            </a:r>
            <a:r>
              <a:rPr lang="ru-RU" dirty="0" smtClean="0"/>
              <a:t>) или разрабатываться по каждой образовательной области;</a:t>
            </a:r>
          </a:p>
          <a:p>
            <a:r>
              <a:rPr lang="ru-RU" dirty="0" smtClean="0"/>
              <a:t>военно-патриотический профиль: </a:t>
            </a:r>
            <a:r>
              <a:rPr lang="ru-RU" dirty="0" smtClean="0">
                <a:hlinkClick r:id="rId19" action="ppaction://hlinkfile" tooltip="Образовательная область &quot;Поисковики-исследователи&quot;"/>
              </a:rPr>
              <a:t>"Поисковики-исследователи"</a:t>
            </a:r>
            <a:r>
              <a:rPr lang="ru-RU" dirty="0" smtClean="0"/>
              <a:t> и </a:t>
            </a:r>
            <a:r>
              <a:rPr lang="ru-RU" dirty="0" smtClean="0">
                <a:hlinkClick r:id="rId20" action="ppaction://hlinkfile" tooltip="Образовательная область &quot;Подготовка к военной службе&quot;"/>
              </a:rPr>
              <a:t>"Подготовка к военной службе"</a:t>
            </a:r>
            <a:r>
              <a:rPr lang="ru-RU" dirty="0" smtClean="0"/>
              <a:t>;</a:t>
            </a:r>
          </a:p>
          <a:p>
            <a:endParaRPr lang="ru-RU" dirty="0" smtClean="0"/>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Образовательные области типовых программ дополнительного образования детей и молодежи</a:t>
            </a:r>
            <a:endParaRPr lang="ru-RU" sz="2400" dirty="0"/>
          </a:p>
        </p:txBody>
      </p:sp>
      <p:sp>
        <p:nvSpPr>
          <p:cNvPr id="3" name="Содержимое 2"/>
          <p:cNvSpPr>
            <a:spLocks noGrp="1"/>
          </p:cNvSpPr>
          <p:nvPr>
            <p:ph idx="1"/>
          </p:nvPr>
        </p:nvSpPr>
        <p:spPr/>
        <p:txBody>
          <a:bodyPr>
            <a:normAutofit fontScale="62500" lnSpcReduction="20000"/>
          </a:bodyPr>
          <a:lstStyle/>
          <a:p>
            <a:endParaRPr lang="ru-RU" dirty="0" smtClean="0"/>
          </a:p>
          <a:p>
            <a:endParaRPr lang="ru-RU" dirty="0" smtClean="0"/>
          </a:p>
          <a:p>
            <a:r>
              <a:rPr lang="ru-RU" dirty="0" smtClean="0"/>
              <a:t>естественно-математический профиль: </a:t>
            </a:r>
            <a:r>
              <a:rPr lang="ru-RU" dirty="0" smtClean="0">
                <a:hlinkClick r:id="rId2" action="ppaction://hlinkfile" tooltip="Образовательная область &quot;Астрономия&quot;"/>
              </a:rPr>
              <a:t>"Астрономия"</a:t>
            </a:r>
            <a:r>
              <a:rPr lang="ru-RU" dirty="0" smtClean="0"/>
              <a:t>, </a:t>
            </a:r>
            <a:r>
              <a:rPr lang="ru-RU" dirty="0" smtClean="0">
                <a:hlinkClick r:id="rId3" action="ppaction://hlinkfile" tooltip="Образовательная область &quot;Информатика&quot;"/>
              </a:rPr>
              <a:t>"Информатика"</a:t>
            </a:r>
            <a:r>
              <a:rPr lang="ru-RU" dirty="0" smtClean="0"/>
              <a:t>, </a:t>
            </a:r>
            <a:r>
              <a:rPr lang="ru-RU" dirty="0" smtClean="0">
                <a:hlinkClick r:id="rId4" action="ppaction://hlinkfile" tooltip="Образовательная область &quot;Математика&quot;"/>
              </a:rPr>
              <a:t>"Математика"</a:t>
            </a:r>
            <a:r>
              <a:rPr lang="ru-RU" dirty="0" smtClean="0"/>
              <a:t>, </a:t>
            </a:r>
            <a:r>
              <a:rPr lang="ru-RU" dirty="0" smtClean="0">
                <a:hlinkClick r:id="rId5" action="ppaction://hlinkfile" tooltip="Образовательная область &quot;Робототехника&quot;"/>
              </a:rPr>
              <a:t>"Робототехника"</a:t>
            </a:r>
            <a:r>
              <a:rPr lang="ru-RU" dirty="0" smtClean="0"/>
              <a:t>, </a:t>
            </a:r>
            <a:r>
              <a:rPr lang="ru-RU" dirty="0" smtClean="0">
                <a:hlinkClick r:id="rId6" action="ppaction://hlinkfile" tooltip="Образовательная область &quot;Физика&quot;"/>
              </a:rPr>
              <a:t>"Физика"</a:t>
            </a:r>
            <a:r>
              <a:rPr lang="ru-RU" dirty="0" smtClean="0"/>
              <a:t>, </a:t>
            </a:r>
            <a:r>
              <a:rPr lang="ru-RU" dirty="0" smtClean="0">
                <a:hlinkClick r:id="rId7" action="ppaction://hlinkfile" tooltip="Образовательная область &quot;Химия&quot;"/>
              </a:rPr>
              <a:t>"Химия"</a:t>
            </a:r>
            <a:r>
              <a:rPr lang="ru-RU" dirty="0" smtClean="0"/>
              <a:t> и иные, которые определяются учебно-программной документацией;</a:t>
            </a:r>
          </a:p>
          <a:p>
            <a:endParaRPr lang="ru-RU" dirty="0" smtClean="0"/>
          </a:p>
          <a:p>
            <a:r>
              <a:rPr lang="ru-RU" dirty="0" smtClean="0"/>
              <a:t>общественно-гуманитарный профиль: </a:t>
            </a:r>
            <a:r>
              <a:rPr lang="ru-RU" dirty="0" smtClean="0">
                <a:hlinkClick r:id="rId8" action="ppaction://hlinkfile" tooltip="Образовательная область &quot;Человек&quot;"/>
              </a:rPr>
              <a:t>"Человек"</a:t>
            </a:r>
            <a:r>
              <a:rPr lang="ru-RU" dirty="0" smtClean="0"/>
              <a:t>, </a:t>
            </a:r>
            <a:r>
              <a:rPr lang="ru-RU" dirty="0" smtClean="0">
                <a:hlinkClick r:id="rId9" action="ppaction://hlinkfile" tooltip="Образовательная область &quot;Общество&quot;"/>
              </a:rPr>
              <a:t>"Общество"</a:t>
            </a:r>
            <a:r>
              <a:rPr lang="ru-RU" dirty="0" smtClean="0"/>
              <a:t>, </a:t>
            </a:r>
            <a:r>
              <a:rPr lang="ru-RU" dirty="0" smtClean="0">
                <a:hlinkClick r:id="rId10" action="ppaction://hlinkfile" tooltip="Образовательная область &quot;Мир&quot;"/>
              </a:rPr>
              <a:t>"</a:t>
            </a:r>
            <a:r>
              <a:rPr lang="ru-RU" dirty="0" smtClean="0">
                <a:hlinkClick r:id="rId11" action="ppaction://hlinkfile" tooltip="Образовательная область &quot;Мир&quot;"/>
              </a:rPr>
              <a:t>Мир</a:t>
            </a:r>
            <a:r>
              <a:rPr lang="ru-RU" dirty="0" smtClean="0">
                <a:hlinkClick r:id="rId12" action="ppaction://hlinkfile" tooltip="Образовательная область &quot;Общество&quot;"/>
              </a:rPr>
              <a:t>"</a:t>
            </a:r>
            <a:r>
              <a:rPr lang="ru-RU" dirty="0" smtClean="0"/>
              <a:t>;</a:t>
            </a:r>
          </a:p>
          <a:p>
            <a:endParaRPr lang="ru-RU" dirty="0" smtClean="0"/>
          </a:p>
          <a:p>
            <a:r>
              <a:rPr lang="ru-RU" dirty="0" smtClean="0">
                <a:solidFill>
                  <a:srgbClr val="FF0000"/>
                </a:solidFill>
              </a:rPr>
              <a:t>художественно-речевой </a:t>
            </a:r>
            <a:r>
              <a:rPr lang="ru-RU" dirty="0" smtClean="0"/>
              <a:t>профиль;</a:t>
            </a:r>
            <a:r>
              <a:rPr lang="ru-RU" dirty="0" smtClean="0">
                <a:solidFill>
                  <a:srgbClr val="FF0000"/>
                </a:solidFill>
              </a:rPr>
              <a:t> </a:t>
            </a:r>
          </a:p>
          <a:p>
            <a:endParaRPr lang="ru-RU" dirty="0" smtClean="0">
              <a:solidFill>
                <a:srgbClr val="FF0000"/>
              </a:solidFill>
            </a:endParaRPr>
          </a:p>
          <a:p>
            <a:r>
              <a:rPr lang="ru-RU" dirty="0" smtClean="0">
                <a:solidFill>
                  <a:srgbClr val="FF0000"/>
                </a:solidFill>
              </a:rPr>
              <a:t>социально-коммуникативный </a:t>
            </a:r>
            <a:r>
              <a:rPr lang="ru-RU" dirty="0" smtClean="0"/>
              <a:t>профиль;</a:t>
            </a:r>
          </a:p>
          <a:p>
            <a:endParaRPr lang="ru-RU" dirty="0" smtClean="0">
              <a:solidFill>
                <a:srgbClr val="FF0000"/>
              </a:solidFill>
            </a:endParaRPr>
          </a:p>
          <a:p>
            <a:r>
              <a:rPr lang="ru-RU" dirty="0" smtClean="0">
                <a:solidFill>
                  <a:srgbClr val="FF0000"/>
                </a:solidFill>
              </a:rPr>
              <a:t>интеллектуально-познавательный </a:t>
            </a:r>
            <a:r>
              <a:rPr lang="ru-RU" dirty="0" smtClean="0"/>
              <a:t>профиль.</a:t>
            </a:r>
          </a:p>
          <a:p>
            <a:pPr>
              <a:buNone/>
            </a:pPr>
            <a:endParaRPr lang="ru-RU"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Статья 235. Учебно-программная документация </a:t>
            </a:r>
            <a:br>
              <a:rPr lang="ru-RU" sz="2000" b="1" dirty="0" smtClean="0"/>
            </a:br>
            <a:r>
              <a:rPr lang="ru-RU" sz="2000" b="1" dirty="0" smtClean="0"/>
              <a:t>образовательной программы </a:t>
            </a:r>
            <a:br>
              <a:rPr lang="ru-RU" sz="2000" b="1" dirty="0" smtClean="0"/>
            </a:br>
            <a:r>
              <a:rPr lang="ru-RU" sz="2000" b="1" dirty="0" smtClean="0"/>
              <a:t>дополнительного образования детей и молодежи</a:t>
            </a:r>
            <a:endParaRPr lang="ru-RU" sz="2000" dirty="0"/>
          </a:p>
        </p:txBody>
      </p:sp>
      <p:sp>
        <p:nvSpPr>
          <p:cNvPr id="3" name="Содержимое 2"/>
          <p:cNvSpPr>
            <a:spLocks noGrp="1"/>
          </p:cNvSpPr>
          <p:nvPr>
            <p:ph idx="1"/>
          </p:nvPr>
        </p:nvSpPr>
        <p:spPr>
          <a:xfrm>
            <a:off x="428596" y="1643050"/>
            <a:ext cx="8229600" cy="4525963"/>
          </a:xfrm>
        </p:spPr>
        <p:txBody>
          <a:bodyPr>
            <a:noAutofit/>
          </a:bodyPr>
          <a:lstStyle/>
          <a:p>
            <a:pPr algn="just" hangingPunct="0">
              <a:spcBef>
                <a:spcPts val="0"/>
              </a:spcBef>
              <a:buNone/>
            </a:pPr>
            <a:r>
              <a:rPr lang="ru-RU" sz="1800" dirty="0" smtClean="0"/>
              <a:t>7. </a:t>
            </a:r>
            <a:r>
              <a:rPr lang="ru-RU" sz="1800" b="1" dirty="0" smtClean="0"/>
              <a:t>Программа  объединения  по интересам  </a:t>
            </a:r>
            <a:r>
              <a:rPr lang="ru-RU" sz="1800" dirty="0" smtClean="0"/>
              <a:t>определяет  цели  и задачи  изучения образовательных  областей,  тем,  учебных  предметов,  учебных  дисциплин соответствующего  профиля,  уровни  их  изучения,  срок  получения  дополнительного образования,  учебно-тематический  план,  время  на изучение  образовательных  областей, тем, виды занятий, рекомендуемые формы и методы обучения и воспитания. </a:t>
            </a:r>
          </a:p>
          <a:p>
            <a:pPr algn="just" hangingPunct="0">
              <a:spcBef>
                <a:spcPts val="0"/>
              </a:spcBef>
              <a:buNone/>
            </a:pPr>
            <a:endParaRPr lang="ru-RU" sz="1800" dirty="0" smtClean="0"/>
          </a:p>
          <a:p>
            <a:pPr algn="just" hangingPunct="0">
              <a:spcBef>
                <a:spcPts val="0"/>
              </a:spcBef>
              <a:buNone/>
            </a:pPr>
            <a:r>
              <a:rPr lang="ru-RU" sz="1800" dirty="0" smtClean="0"/>
              <a:t>Программы  объединений  по интересам  разрабатываются  учреждениями образования,  иными  организациями,  осуществляющими  образовательную  деятельность, реализующими  образовательную  программу  дополнительного  образования  детей и молодежи,  на основе  типовых  программ  дополнительного  образования  детей и молодежи.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Статья 235. Учебно-программная документация </a:t>
            </a:r>
            <a:br>
              <a:rPr lang="ru-RU" sz="2000" b="1" dirty="0" smtClean="0"/>
            </a:br>
            <a:r>
              <a:rPr lang="ru-RU" sz="2000" b="1" dirty="0" smtClean="0"/>
              <a:t>образовательной программы </a:t>
            </a:r>
            <a:br>
              <a:rPr lang="ru-RU" sz="2000" b="1" dirty="0" smtClean="0"/>
            </a:br>
            <a:r>
              <a:rPr lang="ru-RU" sz="2000" b="1" dirty="0" smtClean="0"/>
              <a:t>дополнительного образования детей и молодежи</a:t>
            </a:r>
            <a:endParaRPr lang="ru-RU" sz="2000" dirty="0"/>
          </a:p>
        </p:txBody>
      </p:sp>
      <p:sp>
        <p:nvSpPr>
          <p:cNvPr id="3" name="Содержимое 2"/>
          <p:cNvSpPr>
            <a:spLocks noGrp="1"/>
          </p:cNvSpPr>
          <p:nvPr>
            <p:ph idx="1"/>
          </p:nvPr>
        </p:nvSpPr>
        <p:spPr>
          <a:xfrm>
            <a:off x="428596" y="1571612"/>
            <a:ext cx="8229600" cy="4525963"/>
          </a:xfrm>
        </p:spPr>
        <p:txBody>
          <a:bodyPr>
            <a:normAutofit fontScale="25000" lnSpcReduction="20000"/>
          </a:bodyPr>
          <a:lstStyle/>
          <a:p>
            <a:pPr algn="just" hangingPunct="0">
              <a:spcBef>
                <a:spcPts val="0"/>
              </a:spcBef>
              <a:buNone/>
            </a:pPr>
            <a:r>
              <a:rPr lang="ru-RU" sz="7200" dirty="0" smtClean="0"/>
              <a:t>Программы  объединений  по интересам  </a:t>
            </a:r>
            <a:r>
              <a:rPr lang="ru-RU" sz="7200" b="1" dirty="0" smtClean="0"/>
              <a:t>с повышенным  уровнем  </a:t>
            </a:r>
            <a:r>
              <a:rPr lang="ru-RU" sz="7200" dirty="0" smtClean="0"/>
              <a:t>изучения </a:t>
            </a:r>
          </a:p>
          <a:p>
            <a:pPr algn="just" hangingPunct="0">
              <a:spcBef>
                <a:spcPts val="0"/>
              </a:spcBef>
              <a:buNone/>
            </a:pPr>
            <a:r>
              <a:rPr lang="ru-RU" sz="7200" dirty="0" smtClean="0"/>
              <a:t>	образовательной  области,  темы,  учебного  предмета  или  учебной дисциплины </a:t>
            </a:r>
          </a:p>
          <a:p>
            <a:pPr algn="just" hangingPunct="0">
              <a:spcBef>
                <a:spcPts val="0"/>
              </a:spcBef>
              <a:buNone/>
            </a:pPr>
            <a:r>
              <a:rPr lang="ru-RU" sz="7200" dirty="0" smtClean="0"/>
              <a:t>	утверждаются  Министерством  образования  при  наличии  положительных заключений организации,  осуществляющей  научно-методическое  обеспечение  дополнительного образования детей и молодежи. </a:t>
            </a:r>
          </a:p>
          <a:p>
            <a:pPr algn="just" hangingPunct="0">
              <a:spcBef>
                <a:spcPts val="0"/>
              </a:spcBef>
              <a:buNone/>
            </a:pPr>
            <a:r>
              <a:rPr lang="ru-RU" sz="7200" dirty="0" smtClean="0"/>
              <a:t>Программы  объединений  по интересам  </a:t>
            </a:r>
            <a:r>
              <a:rPr lang="ru-RU" sz="7200" b="1" dirty="0" smtClean="0"/>
              <a:t>с базовым  уровнем  </a:t>
            </a:r>
            <a:r>
              <a:rPr lang="ru-RU" sz="7200" dirty="0" smtClean="0"/>
              <a:t>изучения </a:t>
            </a:r>
          </a:p>
          <a:p>
            <a:pPr algn="just" hangingPunct="0">
              <a:spcBef>
                <a:spcPts val="0"/>
              </a:spcBef>
              <a:buNone/>
            </a:pPr>
            <a:r>
              <a:rPr lang="ru-RU" sz="7200" dirty="0" smtClean="0"/>
              <a:t>	образовательной  области,  темы,  учебного  предмета  или  учебной дисциплины утверждаются  руководителем  учреждения  образования,  иной  организации, осуществляющей  образовательную  деятельность,  реализующих образовательную программу  дополнительного  образования  детей  и молодежи,  по согласованию  с его учредителем (для государственных  учреждений  образования),  </a:t>
            </a:r>
            <a:r>
              <a:rPr lang="ru-RU" sz="7200" dirty="0" smtClean="0">
                <a:solidFill>
                  <a:srgbClr val="FF0000"/>
                </a:solidFill>
              </a:rPr>
              <a:t>со структурным подразделением  местного  исполнительного  и распорядительного  органа, осуществляющего  государственно-властные  полномочия  в сфере  образования  по месту реализации  образовательной  программы (для частных  учреждений  образования  и иных организаций), в порядке, определяемом Министерством образования.</a:t>
            </a:r>
          </a:p>
          <a:p>
            <a:pPr hangingPunct="0">
              <a:buNone/>
            </a:pPr>
            <a:endParaRPr lang="ru-RU" sz="7200" dirty="0" smtClean="0">
              <a:solidFill>
                <a:srgbClr val="002060"/>
              </a:solidFill>
            </a:endParaRP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Статья 235. Учебно-программная документация </a:t>
            </a:r>
            <a:br>
              <a:rPr lang="ru-RU" sz="2000" b="1" dirty="0" smtClean="0"/>
            </a:br>
            <a:r>
              <a:rPr lang="ru-RU" sz="2000" b="1" dirty="0" smtClean="0"/>
              <a:t>образовательной программы </a:t>
            </a:r>
            <a:br>
              <a:rPr lang="ru-RU" sz="2000" b="1" dirty="0" smtClean="0"/>
            </a:br>
            <a:r>
              <a:rPr lang="ru-RU" sz="2000" b="1" dirty="0" smtClean="0"/>
              <a:t>дополнительного образования детей и молодежи</a:t>
            </a:r>
            <a:endParaRPr lang="ru-RU" sz="2000" dirty="0"/>
          </a:p>
        </p:txBody>
      </p:sp>
      <p:sp>
        <p:nvSpPr>
          <p:cNvPr id="3" name="Содержимое 2"/>
          <p:cNvSpPr>
            <a:spLocks noGrp="1"/>
          </p:cNvSpPr>
          <p:nvPr>
            <p:ph idx="1"/>
          </p:nvPr>
        </p:nvSpPr>
        <p:spPr/>
        <p:txBody>
          <a:bodyPr>
            <a:normAutofit/>
          </a:bodyPr>
          <a:lstStyle/>
          <a:p>
            <a:pPr algn="just" hangingPunct="0">
              <a:spcBef>
                <a:spcPts val="0"/>
              </a:spcBef>
              <a:buNone/>
            </a:pPr>
            <a:r>
              <a:rPr lang="ru-RU" sz="2200" b="1" dirty="0" smtClean="0"/>
              <a:t>Экспериментальная программа </a:t>
            </a:r>
            <a:r>
              <a:rPr lang="ru-RU" sz="2200" dirty="0" smtClean="0"/>
              <a:t>дополнительного образования детей и молодежи апробируется в учреждении образования, реализующем образовательную программу дополнительного образования детей и   молодежи, на базе которого осуществляется экспериментальная деятельность.</a:t>
            </a:r>
          </a:p>
          <a:p>
            <a:pPr hangingPunct="0">
              <a:buNone/>
            </a:pPr>
            <a:r>
              <a:rPr lang="ru-RU" sz="2200" dirty="0" smtClean="0"/>
              <a:t>      Экспериментальные программы дополнительного образования детей и молодежи разрабатываются организацией, осуществляющей научно-методическое обеспечение дополнительного образования детей и  молодежи, и утверждаются Министерством образования Республики Беларусь.</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smtClean="0"/>
              <a:t>Статья 12. Дополнительное образование </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sz="2000" dirty="0" smtClean="0"/>
              <a:t>1.</a:t>
            </a:r>
            <a:r>
              <a:rPr lang="ru-RU" sz="2200" dirty="0" smtClean="0"/>
              <a:t> Дополнительное образование – обучение и воспитание обучающихся посредством  реализации образовательных программ дополнительного образования. </a:t>
            </a:r>
          </a:p>
          <a:p>
            <a:pPr>
              <a:buNone/>
            </a:pPr>
            <a:r>
              <a:rPr lang="ru-RU" sz="2200" dirty="0" smtClean="0"/>
              <a:t>2. Дополнительное образование подразделяется на следующие виды: </a:t>
            </a:r>
          </a:p>
          <a:p>
            <a:pPr>
              <a:buNone/>
            </a:pPr>
            <a:r>
              <a:rPr lang="ru-RU" sz="2200" dirty="0" smtClean="0"/>
              <a:t>2.1. дополнительное образование детей и молодежи; </a:t>
            </a:r>
          </a:p>
          <a:p>
            <a:pPr>
              <a:buNone/>
            </a:pPr>
            <a:r>
              <a:rPr lang="ru-RU" sz="2200" dirty="0" smtClean="0">
                <a:solidFill>
                  <a:srgbClr val="FF0000"/>
                </a:solidFill>
              </a:rPr>
              <a:t>2.2. дополнительное образование одаренных детей и молодежи;</a:t>
            </a:r>
            <a:r>
              <a:rPr lang="ru-RU" sz="2200" dirty="0" smtClean="0"/>
              <a:t> </a:t>
            </a:r>
          </a:p>
          <a:p>
            <a:pPr>
              <a:buNone/>
            </a:pPr>
            <a:r>
              <a:rPr lang="ru-RU" sz="2200" dirty="0" smtClean="0"/>
              <a:t>2.3. дополнительное образование взрослых.</a:t>
            </a:r>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Статья 235. Учебно-программная документация </a:t>
            </a:r>
            <a:br>
              <a:rPr lang="ru-RU" sz="2000" b="1" dirty="0" smtClean="0"/>
            </a:br>
            <a:r>
              <a:rPr lang="ru-RU" sz="2000" b="1" dirty="0" smtClean="0"/>
              <a:t>образовательной программы </a:t>
            </a:r>
            <a:br>
              <a:rPr lang="ru-RU" sz="2000" b="1" dirty="0" smtClean="0"/>
            </a:br>
            <a:r>
              <a:rPr lang="ru-RU" sz="2000" b="1" dirty="0" smtClean="0"/>
              <a:t>дополнительного образования детей и молодежи</a:t>
            </a:r>
            <a:endParaRPr lang="ru-RU" sz="2000" dirty="0"/>
          </a:p>
        </p:txBody>
      </p:sp>
      <p:sp>
        <p:nvSpPr>
          <p:cNvPr id="3" name="Содержимое 2"/>
          <p:cNvSpPr>
            <a:spLocks noGrp="1"/>
          </p:cNvSpPr>
          <p:nvPr>
            <p:ph idx="1"/>
          </p:nvPr>
        </p:nvSpPr>
        <p:spPr>
          <a:xfrm>
            <a:off x="500034" y="1428736"/>
            <a:ext cx="8229600" cy="4525963"/>
          </a:xfrm>
        </p:spPr>
        <p:txBody>
          <a:bodyPr>
            <a:noAutofit/>
          </a:bodyPr>
          <a:lstStyle/>
          <a:p>
            <a:pPr algn="just" hangingPunct="0">
              <a:spcBef>
                <a:spcPts val="0"/>
              </a:spcBef>
              <a:buNone/>
            </a:pPr>
            <a:r>
              <a:rPr lang="ru-RU" sz="1800" dirty="0" smtClean="0">
                <a:solidFill>
                  <a:srgbClr val="002060"/>
                </a:solidFill>
              </a:rPr>
              <a:t>9. </a:t>
            </a:r>
            <a:r>
              <a:rPr lang="ru-RU" sz="1800" dirty="0" smtClean="0"/>
              <a:t>Индивидуальная  программа  дополнительного  образования  детей  и молодежи определяет  особенности  получения  дополнительного  образования  детей  и молодежи одаренными  учащимися,  учащимися  из числа  лиц  с особенностями  психофизического развития, а также учащимися, которые по уважительной причине не могут постоянно или временно посещать занятия (уроки). </a:t>
            </a:r>
          </a:p>
          <a:p>
            <a:pPr algn="just" hangingPunct="0">
              <a:spcBef>
                <a:spcPts val="0"/>
              </a:spcBef>
              <a:buNone/>
            </a:pPr>
            <a:endParaRPr lang="ru-RU" sz="1800" dirty="0" smtClean="0"/>
          </a:p>
          <a:p>
            <a:pPr algn="just" hangingPunct="0">
              <a:spcBef>
                <a:spcPts val="0"/>
              </a:spcBef>
              <a:buNone/>
            </a:pPr>
            <a:r>
              <a:rPr lang="ru-RU" sz="1800" smtClean="0"/>
              <a:t>	Индивидуальные  </a:t>
            </a:r>
            <a:r>
              <a:rPr lang="ru-RU" sz="1800" dirty="0" smtClean="0"/>
              <a:t>программы  дополнительного  образования  детей  и молодежи разрабатываются  на основе  типовых  программ  дополнительного  образования  детей и молодежи  или  типовых  учебных  планов  детских  школ  искусств,  типовых  учебных программ  детских  школ  искусств  учреждениями  образования,  иными  организациями, осуществляющими  образовательную  деятельность,  реализующими  образовательную программу  дополнительного  образования  детей  и молодежи,  и утверждаются  их руководителями. </a:t>
            </a:r>
          </a:p>
          <a:p>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smtClean="0"/>
              <a:t>Статья 15. Образовательные программы</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marL="514350" indent="-514350" algn="just">
              <a:buNone/>
            </a:pPr>
            <a:r>
              <a:rPr lang="ru-RU" dirty="0" smtClean="0"/>
              <a:t>1.Образовательные  программы  подразделяются  на образовательные  программы основного  образования,  образовательные  программы  дополнительного  образования и образовательные программы специального образования…</a:t>
            </a:r>
          </a:p>
          <a:p>
            <a:pPr marL="514350" indent="-514350" algn="just">
              <a:buAutoNum type="arabicPeriod"/>
            </a:pPr>
            <a:endParaRPr lang="ru-RU" dirty="0" smtClean="0"/>
          </a:p>
          <a:p>
            <a:pPr algn="just">
              <a:buNone/>
            </a:pPr>
            <a:r>
              <a:rPr lang="ru-RU" dirty="0" smtClean="0"/>
              <a:t>3. Образовательные  программы  дополнительного  образования –  образовательные программы,  реализация  которых  позволяет  получить  дополнительное  образование  детей и молодежи, </a:t>
            </a:r>
            <a:r>
              <a:rPr lang="ru-RU" dirty="0" smtClean="0">
                <a:solidFill>
                  <a:srgbClr val="FF0000"/>
                </a:solidFill>
              </a:rPr>
              <a:t>дополнительное образование одаренных детей и молодежи</a:t>
            </a:r>
            <a:r>
              <a:rPr lang="ru-RU" dirty="0" smtClean="0"/>
              <a:t>, дополнительное образование взрослых.</a:t>
            </a:r>
          </a:p>
          <a:p>
            <a:pPr algn="just">
              <a:buNone/>
            </a:pPr>
            <a:endParaRPr lang="ru-RU" dirty="0" smtClean="0"/>
          </a:p>
          <a:p>
            <a:pPr algn="just">
              <a:buNone/>
            </a:pPr>
            <a:r>
              <a:rPr lang="ru-RU" dirty="0" smtClean="0"/>
              <a:t>8. Образовательная  программа  дополнительного  образования  детей  и молодежи реализуется  по профилям,  определяемым  настоящим  Кодексом  и Положением об учреждении дополнительного образования детей и молодежи или его виде.</a:t>
            </a:r>
          </a:p>
          <a:p>
            <a:pPr algn="just"/>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smtClean="0"/>
              <a:t>Статья 17. Воспитание в системе образования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t>1. Целью  воспитания  является формирование  разносторонне  развитой, нравственно зрелой, творческой личности обучающегося. </a:t>
            </a:r>
          </a:p>
          <a:p>
            <a:pPr>
              <a:buNone/>
            </a:pPr>
            <a:r>
              <a:rPr lang="ru-RU" dirty="0" smtClean="0"/>
              <a:t>2. Задачами воспитания являются: </a:t>
            </a:r>
          </a:p>
          <a:p>
            <a:pPr>
              <a:buNone/>
            </a:pPr>
            <a:r>
              <a:rPr lang="ru-RU" dirty="0" smtClean="0"/>
              <a:t>2.1. формирование  гражданственности,  патриотизма  и национального  самосознания на основе государственной идеологии; </a:t>
            </a:r>
          </a:p>
          <a:p>
            <a:pPr>
              <a:buNone/>
            </a:pPr>
            <a:r>
              <a:rPr lang="ru-RU" dirty="0" smtClean="0"/>
              <a:t>2.2. подготовка  к самостоятельной  жизни,  профессиональному  самоопределению, выбору профессии и труду; </a:t>
            </a:r>
          </a:p>
          <a:p>
            <a:pPr>
              <a:buNone/>
            </a:pPr>
            <a:r>
              <a:rPr lang="ru-RU" dirty="0" smtClean="0"/>
              <a:t>2.3. формирование  нравственной,  эстетической  культуры  и культуры  в области охраны окружающей среды и природопользования; </a:t>
            </a:r>
          </a:p>
          <a:p>
            <a:pPr>
              <a:buNone/>
            </a:pPr>
            <a:r>
              <a:rPr lang="ru-RU" dirty="0" smtClean="0"/>
              <a:t>2.4. формирование  физической  культуры,  овладение  ценностями  и навыками здорового образа жизни; </a:t>
            </a:r>
          </a:p>
          <a:p>
            <a:pPr>
              <a:buNone/>
            </a:pPr>
            <a:r>
              <a:rPr lang="ru-RU" dirty="0" smtClean="0"/>
              <a:t>2.5. формирование культуры семейных отношений; </a:t>
            </a:r>
          </a:p>
          <a:p>
            <a:pPr>
              <a:buNone/>
            </a:pPr>
            <a:r>
              <a:rPr lang="ru-RU" dirty="0" smtClean="0"/>
              <a:t>2.6. создание  условий  для социализации,  саморазвития  и самореализации  личности обучающегося…(</a:t>
            </a:r>
            <a:r>
              <a:rPr lang="ru-RU" sz="2600" i="1" dirty="0" smtClean="0"/>
              <a:t>далее по тексту</a:t>
            </a:r>
            <a:r>
              <a:rPr lang="ru-RU" dirty="0" smtClean="0"/>
              <a:t>)</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t>ГЛАВА 9 </a:t>
            </a:r>
            <a:r>
              <a:rPr lang="ru-RU" sz="2000" dirty="0" smtClean="0"/>
              <a:t/>
            </a:r>
            <a:br>
              <a:rPr lang="ru-RU" sz="2000" dirty="0" smtClean="0"/>
            </a:br>
            <a:r>
              <a:rPr lang="ru-RU" sz="2000" b="1" dirty="0" smtClean="0"/>
              <a:t>ОБЩИЕ ТРЕБОВАНИЯ К ОБРАЗОВАТЕЛЬНОМУ ПРОЦЕССУ </a:t>
            </a:r>
            <a:r>
              <a:rPr lang="ru-RU" sz="2000" dirty="0" smtClean="0"/>
              <a:t/>
            </a:r>
            <a:br>
              <a:rPr lang="ru-RU" sz="2000" dirty="0" smtClean="0"/>
            </a:br>
            <a:r>
              <a:rPr lang="ru-RU" sz="2000" b="1" dirty="0" smtClean="0"/>
              <a:t> </a:t>
            </a:r>
            <a:r>
              <a:rPr lang="ru-RU" sz="2000" dirty="0" smtClean="0"/>
              <a:t/>
            </a:r>
            <a:br>
              <a:rPr lang="ru-RU" sz="2000" dirty="0" smtClean="0"/>
            </a:br>
            <a:r>
              <a:rPr lang="ru-RU" sz="2000" b="1" dirty="0" smtClean="0"/>
              <a:t>Статья 81. Образовательный процесс</a:t>
            </a:r>
            <a:endParaRPr lang="ru-RU" sz="2000" dirty="0"/>
          </a:p>
        </p:txBody>
      </p:sp>
      <p:sp>
        <p:nvSpPr>
          <p:cNvPr id="3" name="Содержимое 2"/>
          <p:cNvSpPr>
            <a:spLocks noGrp="1"/>
          </p:cNvSpPr>
          <p:nvPr>
            <p:ph idx="1"/>
          </p:nvPr>
        </p:nvSpPr>
        <p:spPr/>
        <p:txBody>
          <a:bodyPr>
            <a:normAutofit fontScale="70000" lnSpcReduction="20000"/>
          </a:bodyPr>
          <a:lstStyle/>
          <a:p>
            <a:endParaRPr lang="ru-RU" dirty="0" smtClean="0"/>
          </a:p>
          <a:p>
            <a:pPr>
              <a:buNone/>
            </a:pPr>
            <a:r>
              <a:rPr lang="ru-RU" dirty="0" smtClean="0"/>
              <a:t>1. Образовательный процесс организуется на основе: </a:t>
            </a:r>
          </a:p>
          <a:p>
            <a:pPr>
              <a:buNone/>
            </a:pPr>
            <a:r>
              <a:rPr lang="ru-RU" dirty="0" smtClean="0"/>
              <a:t>1.1. принципов государственной политики в сфере образования; </a:t>
            </a:r>
          </a:p>
          <a:p>
            <a:pPr>
              <a:buNone/>
            </a:pPr>
            <a:r>
              <a:rPr lang="ru-RU" dirty="0" smtClean="0"/>
              <a:t>1.2. образовательных стандартов; </a:t>
            </a:r>
          </a:p>
          <a:p>
            <a:pPr>
              <a:buNone/>
            </a:pPr>
            <a:r>
              <a:rPr lang="ru-RU" dirty="0" smtClean="0"/>
              <a:t>1.3. достижений  в области  науки  и техники,  реализуемых  в отраслях  экономики и социальной сферы инновационных проектов; </a:t>
            </a:r>
          </a:p>
          <a:p>
            <a:pPr>
              <a:buNone/>
            </a:pPr>
            <a:r>
              <a:rPr lang="ru-RU" dirty="0" smtClean="0"/>
              <a:t>1.4. педагогически  обоснованного  выбора  форм,  методов  и средств  обучения и воспитания; </a:t>
            </a:r>
          </a:p>
          <a:p>
            <a:pPr>
              <a:buNone/>
            </a:pPr>
            <a:r>
              <a:rPr lang="ru-RU" dirty="0" smtClean="0"/>
              <a:t>1.5. культурных и духовных традиций и ценностей белорусского народа, достижений мировой культуры; </a:t>
            </a:r>
          </a:p>
          <a:p>
            <a:pPr>
              <a:buNone/>
            </a:pPr>
            <a:r>
              <a:rPr lang="ru-RU" dirty="0" smtClean="0"/>
              <a:t>1.6. современных образовательных и информационных технологий…(</a:t>
            </a:r>
            <a:r>
              <a:rPr lang="ru-RU" sz="2300" i="1" dirty="0" smtClean="0"/>
              <a:t>далее по тексту</a:t>
            </a:r>
            <a:r>
              <a:rPr lang="ru-RU" dirty="0" smtClean="0"/>
              <a:t>)</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t>Статья 83. Основные требования к организации образовательного процесса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Основные требования к организации образовательного процесса: </a:t>
            </a:r>
          </a:p>
          <a:p>
            <a:r>
              <a:rPr lang="ru-RU" dirty="0" smtClean="0"/>
              <a:t>обеспечение качества образования; </a:t>
            </a:r>
          </a:p>
          <a:p>
            <a:r>
              <a:rPr lang="ru-RU" dirty="0" err="1" smtClean="0"/>
              <a:t>компетентностный</a:t>
            </a:r>
            <a:r>
              <a:rPr lang="ru-RU" dirty="0" smtClean="0"/>
              <a:t> подход; </a:t>
            </a:r>
          </a:p>
          <a:p>
            <a:r>
              <a:rPr lang="ru-RU" dirty="0" smtClean="0"/>
              <a:t>охрана жизни и здоровья обучающихся; </a:t>
            </a:r>
          </a:p>
          <a:p>
            <a:r>
              <a:rPr lang="ru-RU" dirty="0" smtClean="0"/>
              <a:t>соблюдение  установленной  продолжительности  учебного  года,  каникул, каникулярных отпусков, сроков и форм аттестации обучающихся; </a:t>
            </a:r>
          </a:p>
          <a:p>
            <a:r>
              <a:rPr lang="ru-RU" dirty="0" smtClean="0"/>
              <a:t>соблюдение санитарно-эпидемиологических требований; </a:t>
            </a:r>
          </a:p>
          <a:p>
            <a:r>
              <a:rPr lang="ru-RU" dirty="0" smtClean="0"/>
              <a:t>создание  безопасных  условий  при  организации  образовательного  процесса,  в том числе  при  проведении  мероприятий  плана  воспитательной  работы  учреждения образования,  иной  организации,  индивидуального  предпринимателя,  осуществляющих образовательную  деятельность.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rmAutofit/>
          </a:bodyPr>
          <a:lstStyle/>
          <a:p>
            <a:r>
              <a:rPr lang="ru-RU" sz="2000" b="1" dirty="0" smtClean="0"/>
              <a:t>Статья 83. Основные требования к организации образовательного процесса</a:t>
            </a:r>
            <a:endParaRPr lang="ru-RU" sz="2000" dirty="0"/>
          </a:p>
        </p:txBody>
      </p:sp>
      <p:sp>
        <p:nvSpPr>
          <p:cNvPr id="3" name="Содержимое 2"/>
          <p:cNvSpPr>
            <a:spLocks noGrp="1"/>
          </p:cNvSpPr>
          <p:nvPr>
            <p:ph idx="1"/>
          </p:nvPr>
        </p:nvSpPr>
        <p:spPr>
          <a:xfrm>
            <a:off x="500034" y="1000108"/>
            <a:ext cx="8229600" cy="4525963"/>
          </a:xfrm>
        </p:spPr>
        <p:txBody>
          <a:bodyPr>
            <a:noAutofit/>
          </a:bodyPr>
          <a:lstStyle/>
          <a:p>
            <a:pPr>
              <a:buNone/>
            </a:pPr>
            <a:r>
              <a:rPr lang="ru-RU" sz="1400" dirty="0" smtClean="0"/>
              <a:t>В целях  создания  безопасных  условий  при  организации образовательного  процесса,  в том  числе  при  проведении  мероприятий  плана воспитательной  работы  учреждения  образования,  иной  организации, индивидуального предпринимателя,  осуществляющих  образовательную  деятельность,  устанавливаются требования к мерам безопасности при проведении учебных  занятий,  занятий по учебным предметам,  учебным  дисциплинам,  образовательным  областям,  темам,  организации практики,  производственного  обучения,  мероприятий  по реализации  учреждениями образования,  иными  организациями,  индивидуальными  предпринимателями, осуществляющими  образовательную  деятельность,  планов  воспитательной  работы. </a:t>
            </a:r>
          </a:p>
          <a:p>
            <a:pPr>
              <a:buNone/>
            </a:pPr>
            <a:r>
              <a:rPr lang="ru-RU" sz="1400" dirty="0" smtClean="0"/>
              <a:t> Правила  безопасности  организации  образовательного  процесса,  организации воспитательного  процесса,  Правила  расследования  и учета  несчастных  случаев, произошедших  с обучающимися  при  освоении  содержания  образовательных  программ (кроме  несчастных  случаев,  произошедших  при  привлечении  к выполнению  работ в организациях  в период  прохождения  практики,  производственного  обучения, стажировки,  а также  во  время  проведения  занятий  физической  культурой  и спортом), с воспитанниками  при  реализации  программ  воспитания,  утверждаются Министерством образования.</a:t>
            </a:r>
          </a:p>
          <a:p>
            <a:pPr>
              <a:buNone/>
            </a:pPr>
            <a:r>
              <a:rPr lang="ru-RU" sz="1400" dirty="0" smtClean="0"/>
              <a:t>Организация  безопасности  проведения  занятий  физической  культурой и спортом  с обучающимися  осуществляется  в соответствии  с Правилами  безопасности проведения  занятий  физической  культурой  и спортом,  утверждаемыми  Министерством спорта и туризма;</a:t>
            </a:r>
          </a:p>
          <a:p>
            <a:pPr>
              <a:buNone/>
            </a:pPr>
            <a:r>
              <a:rPr lang="ru-RU" sz="1400" dirty="0" smtClean="0"/>
              <a:t>         создание условий для развития  творческих  способностей обучающихся, вовлечение их в различные виды социально значимой деятельности; </a:t>
            </a:r>
          </a:p>
          <a:p>
            <a:pPr>
              <a:buNone/>
            </a:pPr>
            <a:r>
              <a:rPr lang="ru-RU" sz="1400" dirty="0" smtClean="0"/>
              <a:t>         обеспечение  социально-педагогической  поддержки  обучающихся  и оказания  им психологической помощи; педагогическая поддержка детских и молодежных общественных объединений; создание специальных условий для получения образования лицами с особенностями психофизического развития.</a:t>
            </a:r>
          </a:p>
          <a:p>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3426</Words>
  <Application>Microsoft Office PowerPoint</Application>
  <PresentationFormat>Экран (4:3)</PresentationFormat>
  <Paragraphs>300</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Тема Office</vt:lpstr>
      <vt:lpstr>Об изменении  Кодекса Республики Беларусь  об образовании</vt:lpstr>
      <vt:lpstr>«Об изменении Кодекса Республики Беларусь  об образовании»</vt:lpstr>
      <vt:lpstr>ГЛАВА 1  ОСНОВНЫЕ ПОЛОЖЕНИЯ</vt:lpstr>
      <vt:lpstr>Статья 12. Дополнительное образование  </vt:lpstr>
      <vt:lpstr>Статья 15. Образовательные программы </vt:lpstr>
      <vt:lpstr>Статья 17. Воспитание в системе образования  </vt:lpstr>
      <vt:lpstr>ГЛАВА 9  ОБЩИЕ ТРЕБОВАНИЯ К ОБРАЗОВАТЕЛЬНОМУ ПРОЦЕССУ    Статья 81. Образовательный процесс</vt:lpstr>
      <vt:lpstr>Статья 83. Основные требования к организации образовательного процесса  </vt:lpstr>
      <vt:lpstr>Статья 83. Основные требования к организации образовательного процесса</vt:lpstr>
      <vt:lpstr>РАЗДЕЛ XIII  ДОПОЛНИТЕЛЬНОЕ ОБРАЗОВАНИЕ ДЕТЕЙ И МОЛОДЕЖИ  ГЛАВА 44  СИСТЕМА ДОПОЛНИТЕЛЬНОГО ОБРАЗОВАНИЯ ДЕТЕЙ И МОЛОДЕЖИ  </vt:lpstr>
      <vt:lpstr>Статья 224. Система дополнительного образования детей и молодежи  </vt:lpstr>
      <vt:lpstr>Статья 225. Образовательная программа дополнительного образования детей и молодежи  </vt:lpstr>
      <vt:lpstr>Статья 225. Образовательная программа дополнительного образования детей и молодежи</vt:lpstr>
      <vt:lpstr>Статья 16. Формы получения образования, применение дистанционных  образовательных технологий</vt:lpstr>
      <vt:lpstr>Статья 226. Срок получения  дополнительного образования детей и молодежи  </vt:lpstr>
      <vt:lpstr>Статья 227. Учреждения дополнительного образования  детей и молодежи  </vt:lpstr>
      <vt:lpstr>Статья 228. Управление учреждением дополнительного образования детей и молодежи  </vt:lpstr>
      <vt:lpstr>  ГЛАВА 46   ОРГАНИЗАЦИЯ ОБРАЗОВАТЕЛЬНОГО ПРОЦЕССА ПРИ РЕАЛИЗАЦИИ  ОБРАЗОВАТЕЛЬНОЙ ПРОГРАММЫ ДОПОЛНИТЕЛЬНОГО ОБРАЗОВАНИЯ  ДЕТЕЙ И МОЛОДЕЖИ  </vt:lpstr>
      <vt:lpstr> Статья 229. Общие требования к организации образовательного процесса при реализации образовательной программы дополнительного образования детей и молодежи  </vt:lpstr>
      <vt:lpstr>Статья 230. Общие требования к приему (зачислению) лиц для получения  дополнительного образования детей и молодежи</vt:lpstr>
      <vt:lpstr>Статья 231. Получение дополнительного образования детей и молодежи на дому (только редакторские изменения)</vt:lpstr>
      <vt:lpstr> Статья 233. Аттестация учащихся при освоении содержания образовательной  программы дополнительного образования детей и молодежи  </vt:lpstr>
      <vt:lpstr>Статья 85. Аттестация обучающихся </vt:lpstr>
      <vt:lpstr>Статья 91. Документы об обучении  </vt:lpstr>
      <vt:lpstr>Статья 234. Система научно-методического обеспечения дополнительного образования детей и молодежи</vt:lpstr>
      <vt:lpstr>Статья 86. Научно-методическое обеспечение образования</vt:lpstr>
      <vt:lpstr>Статья 86. Научно-методическое обеспечение образования</vt:lpstr>
      <vt:lpstr>Статья 86. Научно-методическое обеспечение образования</vt:lpstr>
      <vt:lpstr>Статья 86. Научно-методическое обеспечение образования</vt:lpstr>
      <vt:lpstr>Статья 234. Система научно-методического обеспечения дополнительного образования детей и молодежи</vt:lpstr>
      <vt:lpstr>Статья 235. Учебно-программная документация  образовательной программы  дополнительного образования детей и молодежи</vt:lpstr>
      <vt:lpstr>Статья 235. Учебно-программная документация  образовательной программы  дополнительного образования детей и молодежи</vt:lpstr>
      <vt:lpstr>Типовые программы дополнительного образования детей и молодежи  по профилям  УТВЕРЖДЕНЫ постановлением Министерства образования Республики Беларусь от 6 сентября 2017 г. № 123</vt:lpstr>
      <vt:lpstr>Образовательные области типовых программ дополнительного образования детей и молодежи</vt:lpstr>
      <vt:lpstr>Образовательные области типовых программ дополнительного образования детей и молодежи</vt:lpstr>
      <vt:lpstr>Образовательные области типовых программ дополнительного образования детей и молодежи</vt:lpstr>
      <vt:lpstr>Статья 235. Учебно-программная документация  образовательной программы  дополнительного образования детей и молодежи</vt:lpstr>
      <vt:lpstr>Статья 235. Учебно-программная документация  образовательной программы  дополнительного образования детей и молодежи</vt:lpstr>
      <vt:lpstr>Статья 235. Учебно-программная документация  образовательной программы  дополнительного образования детей и молодежи</vt:lpstr>
      <vt:lpstr>Статья 235. Учебно-программная документация  образовательной программы  дополнительного образования детей и молодежи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Ответы на вопросы к экзамену</dc:title>
  <dc:creator>Администратор</dc:creator>
  <cp:lastModifiedBy>Сергей</cp:lastModifiedBy>
  <cp:revision>69</cp:revision>
  <dcterms:created xsi:type="dcterms:W3CDTF">2021-11-29T10:23:54Z</dcterms:created>
  <dcterms:modified xsi:type="dcterms:W3CDTF">2022-05-24T17:35:23Z</dcterms:modified>
</cp:coreProperties>
</file>